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79" r:id="rId4"/>
    <p:sldId id="256"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0" r:id="rId26"/>
    <p:sldId id="288" r:id="rId27"/>
    <p:sldId id="281" r:id="rId28"/>
    <p:sldId id="282" r:id="rId29"/>
    <p:sldId id="283" r:id="rId30"/>
    <p:sldId id="284" r:id="rId31"/>
    <p:sldId id="285" r:id="rId32"/>
    <p:sldId id="286" r:id="rId33"/>
    <p:sldId id="287" r:id="rId34"/>
    <p:sldId id="290" r:id="rId35"/>
    <p:sldId id="289"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6" r:id="rId60"/>
    <p:sldId id="315" r:id="rId61"/>
    <p:sldId id="317" r:id="rId62"/>
    <p:sldId id="318" r:id="rId63"/>
    <p:sldId id="319" r:id="rId64"/>
    <p:sldId id="320" r:id="rId65"/>
    <p:sldId id="321" r:id="rId66"/>
    <p:sldId id="322" r:id="rId67"/>
    <p:sldId id="323" r:id="rId68"/>
    <p:sldId id="324" r:id="rId69"/>
    <p:sldId id="325" r:id="rId70"/>
    <p:sldId id="327" r:id="rId71"/>
    <p:sldId id="326" r:id="rId72"/>
    <p:sldId id="328" r:id="rId73"/>
    <p:sldId id="329" r:id="rId74"/>
    <p:sldId id="330" r:id="rId75"/>
    <p:sldId id="331" r:id="rId76"/>
    <p:sldId id="332" r:id="rId77"/>
    <p:sldId id="333" r:id="rId78"/>
    <p:sldId id="334" r:id="rId79"/>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15" d="100"/>
          <a:sy n="115" d="100"/>
        </p:scale>
        <p:origin x="144" y="13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14/12/2023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14/12/2023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14/12/2023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14/12/2023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14/12/2023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14/12/2023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14/12/2023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14/12/2023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14/12/2023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14/12/2023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14/12/2023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14/12/2023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 Id="rId5" Type="http://schemas.openxmlformats.org/officeDocument/2006/relationships/image" Target="../media/image82.PNG"/><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xml"/><Relationship Id="rId5" Type="http://schemas.openxmlformats.org/officeDocument/2006/relationships/image" Target="../media/image94.PNG"/><Relationship Id="rId4"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 Id="rId5" Type="http://schemas.openxmlformats.org/officeDocument/2006/relationships/image" Target="../media/image98.PNG"/><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5.xml"/><Relationship Id="rId5" Type="http://schemas.openxmlformats.org/officeDocument/2006/relationships/image" Target="../media/image102.PN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5.xml"/><Relationship Id="rId4" Type="http://schemas.openxmlformats.org/officeDocument/2006/relationships/image" Target="../media/image112.PNG"/></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5.xml"/><Relationship Id="rId4" Type="http://schemas.openxmlformats.org/officeDocument/2006/relationships/image" Target="../media/image115.PN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5.xml"/><Relationship Id="rId4" Type="http://schemas.openxmlformats.org/officeDocument/2006/relationships/image" Target="../media/image1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5.xml"/><Relationship Id="rId5" Type="http://schemas.openxmlformats.org/officeDocument/2006/relationships/image" Target="../media/image125.PNG"/><Relationship Id="rId4" Type="http://schemas.openxmlformats.org/officeDocument/2006/relationships/image" Target="../media/image124.PNG"/></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5.xml"/><Relationship Id="rId4" Type="http://schemas.openxmlformats.org/officeDocument/2006/relationships/image" Target="../media/image128.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5.xml"/><Relationship Id="rId4" Type="http://schemas.openxmlformats.org/officeDocument/2006/relationships/image" Target="../media/image133.PNG"/></Relationships>
</file>

<file path=ppt/slides/_rels/slide6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5.xml"/><Relationship Id="rId4" Type="http://schemas.openxmlformats.org/officeDocument/2006/relationships/image" Target="../media/image138.PNG"/></Relationships>
</file>

<file path=ppt/slides/_rels/slide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5.xml"/><Relationship Id="rId4" Type="http://schemas.openxmlformats.org/officeDocument/2006/relationships/image" Target="../media/image147.PNG"/></Relationships>
</file>

<file path=ppt/slides/_rels/slide6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5.xml"/><Relationship Id="rId4" Type="http://schemas.openxmlformats.org/officeDocument/2006/relationships/image" Target="../media/image158.PNG"/></Relationships>
</file>

<file path=ppt/slides/_rels/slide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5.xml"/><Relationship Id="rId4" Type="http://schemas.openxmlformats.org/officeDocument/2006/relationships/image" Target="../media/image163.PNG"/></Relationships>
</file>

<file path=ppt/slides/_rels/slide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5.xml"/><Relationship Id="rId4" Type="http://schemas.openxmlformats.org/officeDocument/2006/relationships/image" Target="../media/image17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67024D1-DE2B-4B7C-B61B-DAA46E4980F1}"/>
              </a:ext>
            </a:extLst>
          </p:cNvPr>
          <p:cNvSpPr txBox="1"/>
          <p:nvPr/>
        </p:nvSpPr>
        <p:spPr>
          <a:xfrm>
            <a:off x="3826212" y="1060315"/>
            <a:ext cx="4539575" cy="1015663"/>
          </a:xfrm>
          <a:prstGeom prst="rect">
            <a:avLst/>
          </a:prstGeom>
          <a:noFill/>
        </p:spPr>
        <p:txBody>
          <a:bodyPr wrap="square" rtlCol="0">
            <a:spAutoFit/>
          </a:bodyPr>
          <a:lstStyle/>
          <a:p>
            <a:r>
              <a:rPr lang="en-US" sz="6000" dirty="0">
                <a:solidFill>
                  <a:schemeClr val="bg1"/>
                </a:solidFill>
                <a:latin typeface="Proxima Nova"/>
              </a:rPr>
              <a:t>CODE LAB-II</a:t>
            </a:r>
            <a:endParaRPr lang="en-AE" sz="6000" dirty="0">
              <a:solidFill>
                <a:schemeClr val="bg1"/>
              </a:solidFill>
              <a:latin typeface="Proxima Nova"/>
            </a:endParaRPr>
          </a:p>
        </p:txBody>
      </p:sp>
      <p:sp>
        <p:nvSpPr>
          <p:cNvPr id="12" name="TextBox 11">
            <a:extLst>
              <a:ext uri="{FF2B5EF4-FFF2-40B4-BE49-F238E27FC236}">
                <a16:creationId xmlns:a16="http://schemas.microsoft.com/office/drawing/2014/main" id="{9663E993-87C6-46D4-BF69-7757F29E6AB4}"/>
              </a:ext>
            </a:extLst>
          </p:cNvPr>
          <p:cNvSpPr txBox="1"/>
          <p:nvPr/>
        </p:nvSpPr>
        <p:spPr>
          <a:xfrm>
            <a:off x="2438399" y="2070237"/>
            <a:ext cx="7315200" cy="769441"/>
          </a:xfrm>
          <a:prstGeom prst="rect">
            <a:avLst/>
          </a:prstGeom>
          <a:noFill/>
        </p:spPr>
        <p:txBody>
          <a:bodyPr wrap="square" rtlCol="0">
            <a:spAutoFit/>
          </a:bodyPr>
          <a:lstStyle/>
          <a:p>
            <a:r>
              <a:rPr lang="en-US" sz="4400" dirty="0">
                <a:solidFill>
                  <a:schemeClr val="bg1"/>
                </a:solidFill>
                <a:latin typeface="Proxima Nova"/>
              </a:rPr>
              <a:t>Programming Skills Portfolio</a:t>
            </a:r>
            <a:endParaRPr lang="en-AE" sz="4400" dirty="0">
              <a:solidFill>
                <a:schemeClr val="bg1"/>
              </a:solidFill>
              <a:latin typeface="Proxima Nova"/>
            </a:endParaRPr>
          </a:p>
        </p:txBody>
      </p:sp>
      <p:cxnSp>
        <p:nvCxnSpPr>
          <p:cNvPr id="14" name="Straight Connector 13">
            <a:extLst>
              <a:ext uri="{FF2B5EF4-FFF2-40B4-BE49-F238E27FC236}">
                <a16:creationId xmlns:a16="http://schemas.microsoft.com/office/drawing/2014/main" id="{F0BDAE96-CB20-44AC-8696-C0989CAFB55C}"/>
              </a:ext>
            </a:extLst>
          </p:cNvPr>
          <p:cNvCxnSpPr/>
          <p:nvPr/>
        </p:nvCxnSpPr>
        <p:spPr>
          <a:xfrm>
            <a:off x="3346315" y="2070237"/>
            <a:ext cx="560313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2AA0A5-B97D-4C1A-B5AA-C0362C513CD4}"/>
              </a:ext>
            </a:extLst>
          </p:cNvPr>
          <p:cNvSpPr txBox="1"/>
          <p:nvPr/>
        </p:nvSpPr>
        <p:spPr>
          <a:xfrm>
            <a:off x="4918952" y="4426086"/>
            <a:ext cx="2026597" cy="584775"/>
          </a:xfrm>
          <a:prstGeom prst="rect">
            <a:avLst/>
          </a:prstGeom>
          <a:noFill/>
        </p:spPr>
        <p:txBody>
          <a:bodyPr wrap="square" rtlCol="0">
            <a:spAutoFit/>
          </a:bodyPr>
          <a:lstStyle/>
          <a:p>
            <a:r>
              <a:rPr lang="en-US" sz="3200" dirty="0">
                <a:solidFill>
                  <a:schemeClr val="bg1"/>
                </a:solidFill>
                <a:latin typeface="Monotype Corsiva" panose="03010101010201010101" pitchFamily="66" charset="0"/>
              </a:rPr>
              <a:t>Asif Yousaf</a:t>
            </a:r>
            <a:endParaRPr lang="en-AE" sz="3200" dirty="0">
              <a:solidFill>
                <a:schemeClr val="bg1"/>
              </a:solidFill>
              <a:latin typeface="Monotype Corsiva" panose="03010101010201010101" pitchFamily="66" charset="0"/>
            </a:endParaRPr>
          </a:p>
        </p:txBody>
      </p:sp>
    </p:spTree>
    <p:extLst>
      <p:ext uri="{BB962C8B-B14F-4D97-AF65-F5344CB8AC3E}">
        <p14:creationId xmlns:p14="http://schemas.microsoft.com/office/powerpoint/2010/main" val="3474145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Ex 7 - Even Numbers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070861"/>
            <a:ext cx="10294990" cy="846987"/>
          </a:xfrm>
        </p:spPr>
        <p:txBody>
          <a:bodyPr>
            <a:noAutofit/>
          </a:bodyPr>
          <a:lstStyle/>
          <a:p>
            <a:pPr>
              <a:lnSpc>
                <a:spcPct val="150000"/>
              </a:lnSpc>
            </a:pPr>
            <a:r>
              <a:rPr lang="en-US" sz="1400" b="0" i="0" dirty="0">
                <a:solidFill>
                  <a:srgbClr val="FFFFFF"/>
                </a:solidFill>
                <a:effectLst/>
                <a:latin typeface="Proxima Nova"/>
              </a:rPr>
              <a:t>This code generates and prints even numbers between 1 and 100. The program uses a loop to iterate through numbers from 1 to 100.  Odd numbers are skipped using the 'continue' statement, and only even numbers are printed. Finally, an end marker indicates the completion of the program.</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2132592"/>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702511" y="2165591"/>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7" name="Content Placeholder 6">
            <a:extLst>
              <a:ext uri="{FF2B5EF4-FFF2-40B4-BE49-F238E27FC236}">
                <a16:creationId xmlns:a16="http://schemas.microsoft.com/office/drawing/2014/main" id="{30BA0C0D-1DCA-4D86-849A-F56A619CD0D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153"/>
          <a:stretch/>
        </p:blipFill>
        <p:spPr>
          <a:xfrm>
            <a:off x="455821" y="2742498"/>
            <a:ext cx="5381808" cy="3159537"/>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577840" y="3740729"/>
            <a:ext cx="914400" cy="814646"/>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10">
            <a:extLst>
              <a:ext uri="{FF2B5EF4-FFF2-40B4-BE49-F238E27FC236}">
                <a16:creationId xmlns:a16="http://schemas.microsoft.com/office/drawing/2014/main" id="{81FB2D79-24A2-4500-82EB-2511F28AF8D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721829" y="2670614"/>
            <a:ext cx="826661" cy="4006486"/>
          </a:xfrm>
        </p:spPr>
      </p:pic>
      <p:pic>
        <p:nvPicPr>
          <p:cNvPr id="14" name="Picture 13">
            <a:extLst>
              <a:ext uri="{FF2B5EF4-FFF2-40B4-BE49-F238E27FC236}">
                <a16:creationId xmlns:a16="http://schemas.microsoft.com/office/drawing/2014/main" id="{5B2D74DD-D299-479B-A85B-1CD08289199A}"/>
              </a:ext>
            </a:extLst>
          </p:cNvPr>
          <p:cNvPicPr>
            <a:picLocks noChangeAspect="1"/>
          </p:cNvPicPr>
          <p:nvPr/>
        </p:nvPicPr>
        <p:blipFill rotWithShape="1">
          <a:blip r:embed="rId4">
            <a:extLst>
              <a:ext uri="{28A0092B-C50C-407E-A947-70E740481C1C}">
                <a14:useLocalDpi xmlns:a14="http://schemas.microsoft.com/office/drawing/2010/main" val="0"/>
              </a:ext>
            </a:extLst>
          </a:blip>
          <a:srcRect l="-42709" t="-1158" r="42709" b="1158"/>
          <a:stretch/>
        </p:blipFill>
        <p:spPr>
          <a:xfrm>
            <a:off x="7618757" y="2627256"/>
            <a:ext cx="1114501" cy="4049843"/>
          </a:xfrm>
          <a:prstGeom prst="rect">
            <a:avLst/>
          </a:prstGeom>
        </p:spPr>
      </p:pic>
      <p:cxnSp>
        <p:nvCxnSpPr>
          <p:cNvPr id="21" name="Straight Connector 20">
            <a:extLst>
              <a:ext uri="{FF2B5EF4-FFF2-40B4-BE49-F238E27FC236}">
                <a16:creationId xmlns:a16="http://schemas.microsoft.com/office/drawing/2014/main" id="{CEC5D31F-E55B-40A6-9079-8050DF1A184F}"/>
              </a:ext>
            </a:extLst>
          </p:cNvPr>
          <p:cNvCxnSpPr>
            <a:cxnSpLocks/>
          </p:cNvCxnSpPr>
          <p:nvPr/>
        </p:nvCxnSpPr>
        <p:spPr>
          <a:xfrm>
            <a:off x="7268010" y="6741622"/>
            <a:ext cx="437889"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02F0F8CD-E2FE-4AED-A8D5-C78A9B7EB887}"/>
              </a:ext>
            </a:extLst>
          </p:cNvPr>
          <p:cNvCxnSpPr>
            <a:cxnSpLocks/>
          </p:cNvCxnSpPr>
          <p:nvPr/>
        </p:nvCxnSpPr>
        <p:spPr>
          <a:xfrm flipV="1">
            <a:off x="7705884" y="2670614"/>
            <a:ext cx="0" cy="4071008"/>
          </a:xfrm>
          <a:prstGeom prst="line">
            <a:avLst/>
          </a:prstGeom>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A1AFFAE5-4A18-4512-9792-A2EF707A2E76}"/>
              </a:ext>
            </a:extLst>
          </p:cNvPr>
          <p:cNvCxnSpPr>
            <a:cxnSpLocks/>
          </p:cNvCxnSpPr>
          <p:nvPr/>
        </p:nvCxnSpPr>
        <p:spPr>
          <a:xfrm>
            <a:off x="7705884" y="2670614"/>
            <a:ext cx="287256"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E79DD3F9-0B09-4E96-817B-0CBA2826421C}"/>
              </a:ext>
            </a:extLst>
          </p:cNvPr>
          <p:cNvSpPr/>
          <p:nvPr/>
        </p:nvSpPr>
        <p:spPr>
          <a:xfrm>
            <a:off x="7239000" y="6715125"/>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2994015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Ex 8 - Print Pattern</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070861"/>
            <a:ext cx="10294990" cy="846987"/>
          </a:xfrm>
        </p:spPr>
        <p:txBody>
          <a:bodyPr>
            <a:noAutofit/>
          </a:bodyPr>
          <a:lstStyle/>
          <a:p>
            <a:pPr>
              <a:lnSpc>
                <a:spcPct val="150000"/>
              </a:lnSpc>
            </a:pPr>
            <a:r>
              <a:rPr lang="en-US" sz="1400" b="0" i="0" dirty="0">
                <a:solidFill>
                  <a:srgbClr val="FFFFFF"/>
                </a:solidFill>
                <a:effectLst/>
                <a:latin typeface="Proxima Nova"/>
              </a:rPr>
              <a:t>This code presents a simple Python program that generates a numeric pattern. The program utilizes nested loops to control the number of rows and columns, creating a pattern where each row displays sequential numbers. The Python code, its corresponding output, and additional comments detailing each step are provided below.</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2132592"/>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8731733" y="2396424"/>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7" name="Content Placeholder 6">
            <a:extLst>
              <a:ext uri="{FF2B5EF4-FFF2-40B4-BE49-F238E27FC236}">
                <a16:creationId xmlns:a16="http://schemas.microsoft.com/office/drawing/2014/main" id="{CF983F64-CF98-423E-9CE2-F61541823C5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561"/>
          <a:stretch/>
        </p:blipFill>
        <p:spPr>
          <a:xfrm>
            <a:off x="528624" y="2809001"/>
            <a:ext cx="7642816" cy="3259234"/>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7964163" y="3863131"/>
            <a:ext cx="767570" cy="533275"/>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10">
            <a:extLst>
              <a:ext uri="{FF2B5EF4-FFF2-40B4-BE49-F238E27FC236}">
                <a16:creationId xmlns:a16="http://schemas.microsoft.com/office/drawing/2014/main" id="{9359D554-09DA-4F40-970D-A330ABACBD4C}"/>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t="6751"/>
          <a:stretch/>
        </p:blipFill>
        <p:spPr>
          <a:xfrm>
            <a:off x="8889909" y="3384178"/>
            <a:ext cx="1836090" cy="1735600"/>
          </a:xfrm>
        </p:spPr>
      </p:pic>
    </p:spTree>
    <p:extLst>
      <p:ext uri="{BB962C8B-B14F-4D97-AF65-F5344CB8AC3E}">
        <p14:creationId xmlns:p14="http://schemas.microsoft.com/office/powerpoint/2010/main" val="278801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Ex 9 - Integer List</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683933"/>
            <a:ext cx="10294990" cy="846987"/>
          </a:xfrm>
        </p:spPr>
        <p:txBody>
          <a:bodyPr>
            <a:noAutofit/>
          </a:bodyPr>
          <a:lstStyle/>
          <a:p>
            <a:pPr>
              <a:lnSpc>
                <a:spcPct val="150000"/>
              </a:lnSpc>
            </a:pPr>
            <a:r>
              <a:rPr lang="en-US" sz="1300" b="0" i="0" dirty="0">
                <a:solidFill>
                  <a:srgbClr val="FFFFFF"/>
                </a:solidFill>
                <a:effectLst/>
                <a:latin typeface="Proxima Nova"/>
              </a:rPr>
              <a:t>This code demonstrates a program that works with an integer list. It creates a list, outputs its original form, finds the highest and lowest values, sorts the list in ascending and descending order, appends two elements, and prints the final list.</a:t>
            </a:r>
            <a:endParaRPr lang="en-AE" sz="13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710240"/>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5800367" y="1739645"/>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713288" y="3799604"/>
            <a:ext cx="895886" cy="77013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Content Placeholder 7">
            <a:extLst>
              <a:ext uri="{FF2B5EF4-FFF2-40B4-BE49-F238E27FC236}">
                <a16:creationId xmlns:a16="http://schemas.microsoft.com/office/drawing/2014/main" id="{298A5EC7-AB56-43A6-A0CE-320F247266F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2872" y="2201309"/>
            <a:ext cx="3594932" cy="4619219"/>
          </a:xfrm>
        </p:spPr>
      </p:pic>
      <p:pic>
        <p:nvPicPr>
          <p:cNvPr id="13" name="Content Placeholder 12">
            <a:extLst>
              <a:ext uri="{FF2B5EF4-FFF2-40B4-BE49-F238E27FC236}">
                <a16:creationId xmlns:a16="http://schemas.microsoft.com/office/drawing/2014/main" id="{25984B0A-2FDD-4DD4-92E6-7BF2184FF0E3}"/>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b="7630"/>
          <a:stretch/>
        </p:blipFill>
        <p:spPr>
          <a:xfrm>
            <a:off x="5823855" y="2960249"/>
            <a:ext cx="5831302" cy="1224421"/>
          </a:xfrm>
        </p:spPr>
      </p:pic>
    </p:spTree>
    <p:extLst>
      <p:ext uri="{BB962C8B-B14F-4D97-AF65-F5344CB8AC3E}">
        <p14:creationId xmlns:p14="http://schemas.microsoft.com/office/powerpoint/2010/main" val="2968124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Ex 10 - Film Dictionary</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932447"/>
            <a:ext cx="10294990" cy="846987"/>
          </a:xfrm>
        </p:spPr>
        <p:txBody>
          <a:bodyPr>
            <a:noAutofit/>
          </a:bodyPr>
          <a:lstStyle/>
          <a:p>
            <a:pPr>
              <a:lnSpc>
                <a:spcPct val="150000"/>
              </a:lnSpc>
            </a:pPr>
            <a:r>
              <a:rPr lang="en-US" sz="1300" b="0" i="0" dirty="0">
                <a:solidFill>
                  <a:srgbClr val="FFFFFF"/>
                </a:solidFill>
                <a:effectLst/>
                <a:latin typeface="Proxima Nova"/>
              </a:rPr>
              <a:t>This code creates a simple film directory using a Python dictionary. The dictionary contains details such as the film title, director, release year, genre, and rating. The program then displays these film details using a loop, showcasing how to iterate through key-value pairs. Below, you'll find the Python code, its corresponding output, and additional comments explaining each step.</a:t>
            </a:r>
            <a:endParaRPr lang="en-AE" sz="13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908255"/>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815970" y="1908255"/>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0" name="Content Placeholder 9">
            <a:extLst>
              <a:ext uri="{FF2B5EF4-FFF2-40B4-BE49-F238E27FC236}">
                <a16:creationId xmlns:a16="http://schemas.microsoft.com/office/drawing/2014/main" id="{AF74710E-B15E-4AD8-86AB-FE03D6B6C95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2872" y="2501475"/>
            <a:ext cx="5395290" cy="3684588"/>
          </a:xfrm>
        </p:spPr>
      </p:pic>
      <p:pic>
        <p:nvPicPr>
          <p:cNvPr id="12" name="Content Placeholder 11">
            <a:extLst>
              <a:ext uri="{FF2B5EF4-FFF2-40B4-BE49-F238E27FC236}">
                <a16:creationId xmlns:a16="http://schemas.microsoft.com/office/drawing/2014/main" id="{21ED76C0-DD68-4970-9237-70C166A91CB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815970" y="3030950"/>
            <a:ext cx="3136224" cy="1622185"/>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695897" y="3842043"/>
            <a:ext cx="895886" cy="77013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867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Ex 11 - Year Tuples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932447"/>
            <a:ext cx="10294990" cy="846987"/>
          </a:xfrm>
        </p:spPr>
        <p:txBody>
          <a:bodyPr>
            <a:noAutofit/>
          </a:bodyPr>
          <a:lstStyle/>
          <a:p>
            <a:pPr>
              <a:lnSpc>
                <a:spcPct val="150000"/>
              </a:lnSpc>
            </a:pPr>
            <a:r>
              <a:rPr lang="en-US" sz="1300" b="0" i="0" dirty="0">
                <a:solidFill>
                  <a:srgbClr val="FFFFFF"/>
                </a:solidFill>
                <a:effectLst/>
                <a:latin typeface="Proxima Nova"/>
              </a:rPr>
              <a:t>This code explores the manipulation of a tuple containing various years. It demonstrates the retrieval of a specific value, the reversal of the entire tuple, counting occurrences of a particular year, obtaining the index of a specified value, and determining the length of the tuple. Below, you'll find the Python code, its corresponding output, and additional comments explaining each step.</a:t>
            </a:r>
            <a:endParaRPr lang="en-AE" sz="13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908255"/>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358615" y="1915986"/>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462729" y="4099737"/>
            <a:ext cx="895886" cy="77013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8" name="Content Placeholder 17">
            <a:extLst>
              <a:ext uri="{FF2B5EF4-FFF2-40B4-BE49-F238E27FC236}">
                <a16:creationId xmlns:a16="http://schemas.microsoft.com/office/drawing/2014/main" id="{A0FDBE20-B374-4A26-90CE-FBF72CA58E6F}"/>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141"/>
          <a:stretch/>
        </p:blipFill>
        <p:spPr>
          <a:xfrm>
            <a:off x="651512" y="2369920"/>
            <a:ext cx="4576864" cy="4488080"/>
          </a:xfrm>
        </p:spPr>
      </p:pic>
      <p:pic>
        <p:nvPicPr>
          <p:cNvPr id="23" name="Content Placeholder 22">
            <a:extLst>
              <a:ext uri="{FF2B5EF4-FFF2-40B4-BE49-F238E27FC236}">
                <a16:creationId xmlns:a16="http://schemas.microsoft.com/office/drawing/2014/main" id="{611A47FA-E218-4113-82C5-3D34FF904C38}"/>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b="3173"/>
          <a:stretch/>
        </p:blipFill>
        <p:spPr>
          <a:xfrm>
            <a:off x="6442645" y="3531703"/>
            <a:ext cx="5361428" cy="1136068"/>
          </a:xfrm>
        </p:spPr>
      </p:pic>
    </p:spTree>
    <p:extLst>
      <p:ext uri="{BB962C8B-B14F-4D97-AF65-F5344CB8AC3E}">
        <p14:creationId xmlns:p14="http://schemas.microsoft.com/office/powerpoint/2010/main" val="1795640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0179"/>
            <a:ext cx="10515600" cy="837495"/>
          </a:xfrm>
        </p:spPr>
        <p:txBody>
          <a:bodyPr>
            <a:normAutofit/>
          </a:bodyPr>
          <a:lstStyle/>
          <a:p>
            <a:r>
              <a:rPr lang="en-US" sz="4000" dirty="0">
                <a:solidFill>
                  <a:schemeClr val="bg2"/>
                </a:solidFill>
                <a:latin typeface="Proxima Nova"/>
              </a:rPr>
              <a:t>Chapter 1 Ex 12 - Area Function</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33872" y="418154"/>
            <a:ext cx="10294990" cy="846987"/>
          </a:xfrm>
        </p:spPr>
        <p:txBody>
          <a:bodyPr>
            <a:noAutofit/>
          </a:bodyPr>
          <a:lstStyle/>
          <a:p>
            <a:pPr>
              <a:lnSpc>
                <a:spcPct val="150000"/>
              </a:lnSpc>
            </a:pPr>
            <a:r>
              <a:rPr lang="en-US" sz="1200" b="0" i="0" dirty="0">
                <a:solidFill>
                  <a:srgbClr val="FFFFFF"/>
                </a:solidFill>
                <a:effectLst/>
                <a:latin typeface="Proxima Nova"/>
              </a:rPr>
              <a:t>This code calculates the area of geometric shapes (square, circle, triangle). It uses functions for each shape, a menu for user interaction, and the math module for circle calculations. Below is the Python code, its output, and comments explaining each step.</a:t>
            </a:r>
            <a:endParaRPr lang="en-AE" sz="12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235728"/>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265639" y="1265141"/>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070782" y="3990110"/>
            <a:ext cx="1122200" cy="847897"/>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6" name="Content Placeholder 15">
            <a:extLst>
              <a:ext uri="{FF2B5EF4-FFF2-40B4-BE49-F238E27FC236}">
                <a16:creationId xmlns:a16="http://schemas.microsoft.com/office/drawing/2014/main" id="{A0C66A5B-1307-4017-8A45-97378E2500FA}"/>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119" b="-1"/>
          <a:stretch/>
        </p:blipFill>
        <p:spPr>
          <a:xfrm>
            <a:off x="633872" y="1664768"/>
            <a:ext cx="4245699" cy="5193232"/>
          </a:xfrm>
        </p:spPr>
      </p:pic>
      <p:pic>
        <p:nvPicPr>
          <p:cNvPr id="22" name="Content Placeholder 21">
            <a:extLst>
              <a:ext uri="{FF2B5EF4-FFF2-40B4-BE49-F238E27FC236}">
                <a16:creationId xmlns:a16="http://schemas.microsoft.com/office/drawing/2014/main" id="{F45EB3A3-A2DF-49F5-B2B1-F7CBE79805AE}"/>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b="1178"/>
          <a:stretch/>
        </p:blipFill>
        <p:spPr>
          <a:xfrm>
            <a:off x="6384193" y="1958256"/>
            <a:ext cx="3205510" cy="2879751"/>
          </a:xfrm>
        </p:spPr>
      </p:pic>
    </p:spTree>
    <p:extLst>
      <p:ext uri="{BB962C8B-B14F-4D97-AF65-F5344CB8AC3E}">
        <p14:creationId xmlns:p14="http://schemas.microsoft.com/office/powerpoint/2010/main" val="3955567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16067" y="-90609"/>
            <a:ext cx="10515600" cy="1325563"/>
          </a:xfrm>
        </p:spPr>
        <p:txBody>
          <a:bodyPr>
            <a:normAutofit/>
          </a:bodyPr>
          <a:lstStyle/>
          <a:p>
            <a:r>
              <a:rPr lang="en-US" sz="4000" dirty="0">
                <a:solidFill>
                  <a:schemeClr val="bg2"/>
                </a:solidFill>
                <a:latin typeface="Proxima Nova"/>
              </a:rPr>
              <a:t>Chapter 1 Ex 13 - Product of list items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16067" y="931852"/>
            <a:ext cx="10294990" cy="577025"/>
          </a:xfrm>
        </p:spPr>
        <p:txBody>
          <a:bodyPr>
            <a:noAutofit/>
          </a:bodyPr>
          <a:lstStyle/>
          <a:p>
            <a:pPr>
              <a:lnSpc>
                <a:spcPct val="150000"/>
              </a:lnSpc>
            </a:pPr>
            <a:r>
              <a:rPr lang="en-US" sz="1300" b="0" i="0" dirty="0">
                <a:solidFill>
                  <a:srgbClr val="FFFFFF"/>
                </a:solidFill>
                <a:effectLst/>
                <a:latin typeface="Proxima Nova"/>
              </a:rPr>
              <a:t>This code showcases a simple program that calculates the product of values in a given list. The provided Python code, its corresponding output, and explanatory comments are presented below.</a:t>
            </a:r>
            <a:endParaRPr lang="en-AE" sz="13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1708696"/>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757626" y="1892931"/>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7" name="Content Placeholder 6">
            <a:extLst>
              <a:ext uri="{FF2B5EF4-FFF2-40B4-BE49-F238E27FC236}">
                <a16:creationId xmlns:a16="http://schemas.microsoft.com/office/drawing/2014/main" id="{01B1E146-C947-4ADA-BC6D-A7B86F67E77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5402" y="2253969"/>
            <a:ext cx="5610013" cy="3910629"/>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648057" y="3824217"/>
            <a:ext cx="895886" cy="77013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10">
            <a:extLst>
              <a:ext uri="{FF2B5EF4-FFF2-40B4-BE49-F238E27FC236}">
                <a16:creationId xmlns:a16="http://schemas.microsoft.com/office/drawing/2014/main" id="{61DCC4AE-DAFA-4F0E-9C5F-4C429FBEF31E}"/>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b="27725"/>
          <a:stretch/>
        </p:blipFill>
        <p:spPr>
          <a:xfrm>
            <a:off x="6679809" y="3628019"/>
            <a:ext cx="4016844" cy="220774"/>
          </a:xfrm>
        </p:spPr>
      </p:pic>
    </p:spTree>
    <p:extLst>
      <p:ext uri="{BB962C8B-B14F-4D97-AF65-F5344CB8AC3E}">
        <p14:creationId xmlns:p14="http://schemas.microsoft.com/office/powerpoint/2010/main" val="3524933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Bonus Ex A - Multiplication Tables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974500"/>
            <a:ext cx="10294990" cy="873209"/>
          </a:xfrm>
        </p:spPr>
        <p:txBody>
          <a:bodyPr>
            <a:noAutofit/>
          </a:bodyPr>
          <a:lstStyle/>
          <a:p>
            <a:pPr>
              <a:lnSpc>
                <a:spcPct val="150000"/>
              </a:lnSpc>
            </a:pPr>
            <a:r>
              <a:rPr lang="en-US" sz="1400" b="0" i="0" dirty="0">
                <a:solidFill>
                  <a:srgbClr val="FFFFFF"/>
                </a:solidFill>
                <a:effectLst/>
                <a:latin typeface="Proxima Nova"/>
              </a:rPr>
              <a:t>This code generates multiplication tables for numbers 1 through 10. It utilizes nested loops to iterate through each multiplication table and displays the results. Below, you'll find the Python code, its corresponding output, and additional comments explaining each step.</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2009579"/>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242237" y="1881847"/>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7" name="Content Placeholder 6">
            <a:extLst>
              <a:ext uri="{FF2B5EF4-FFF2-40B4-BE49-F238E27FC236}">
                <a16:creationId xmlns:a16="http://schemas.microsoft.com/office/drawing/2014/main" id="{3830DAEB-A93D-46F8-B903-E0C8869692C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7876" y="2478350"/>
            <a:ext cx="4954854" cy="3218941"/>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121907" y="4099737"/>
            <a:ext cx="895886" cy="77013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10">
            <a:extLst>
              <a:ext uri="{FF2B5EF4-FFF2-40B4-BE49-F238E27FC236}">
                <a16:creationId xmlns:a16="http://schemas.microsoft.com/office/drawing/2014/main" id="{F5079CF9-EB07-4A5D-A37C-711EA82A0D9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17051" y="2343512"/>
            <a:ext cx="1874757" cy="3684588"/>
          </a:xfrm>
        </p:spPr>
      </p:pic>
    </p:spTree>
    <p:extLst>
      <p:ext uri="{BB962C8B-B14F-4D97-AF65-F5344CB8AC3E}">
        <p14:creationId xmlns:p14="http://schemas.microsoft.com/office/powerpoint/2010/main" val="844245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Bonus Ex B - Locations List</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974500"/>
            <a:ext cx="10294990" cy="873209"/>
          </a:xfrm>
        </p:spPr>
        <p:txBody>
          <a:bodyPr>
            <a:noAutofit/>
          </a:bodyPr>
          <a:lstStyle/>
          <a:p>
            <a:pPr>
              <a:lnSpc>
                <a:spcPct val="150000"/>
              </a:lnSpc>
            </a:pPr>
            <a:r>
              <a:rPr lang="en-US" sz="1400" b="0" i="0" dirty="0">
                <a:solidFill>
                  <a:srgbClr val="FFFFFF"/>
                </a:solidFill>
                <a:effectLst/>
                <a:latin typeface="Proxima Nova"/>
              </a:rPr>
              <a:t>This code demonstrates the manipulation of a list of locations. The original list is displayed, sorted in different ways, reversed, and then sorted in place. Below, you'll find the Python code, its corresponding output, and additional comments explaining each step.</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2009579"/>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404904" y="1881050"/>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8" name="Content Placeholder 7">
            <a:extLst>
              <a:ext uri="{FF2B5EF4-FFF2-40B4-BE49-F238E27FC236}">
                <a16:creationId xmlns:a16="http://schemas.microsoft.com/office/drawing/2014/main" id="{C56319F6-BD7E-41DF-9859-68955BA0EDE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512" y="2471243"/>
            <a:ext cx="5001526" cy="4212189"/>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351064" y="4041547"/>
            <a:ext cx="895886" cy="77013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3" name="Content Placeholder 12">
            <a:extLst>
              <a:ext uri="{FF2B5EF4-FFF2-40B4-BE49-F238E27FC236}">
                <a16:creationId xmlns:a16="http://schemas.microsoft.com/office/drawing/2014/main" id="{CF9B04CB-07E2-4D00-A619-7DA8DF72284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04904" y="2624317"/>
            <a:ext cx="4667901" cy="3429479"/>
          </a:xfrm>
        </p:spPr>
      </p:pic>
    </p:spTree>
    <p:extLst>
      <p:ext uri="{BB962C8B-B14F-4D97-AF65-F5344CB8AC3E}">
        <p14:creationId xmlns:p14="http://schemas.microsoft.com/office/powerpoint/2010/main" val="1317497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30728" y="-22074"/>
            <a:ext cx="10515600" cy="1096117"/>
          </a:xfrm>
        </p:spPr>
        <p:txBody>
          <a:bodyPr>
            <a:normAutofit/>
          </a:bodyPr>
          <a:lstStyle/>
          <a:p>
            <a:r>
              <a:rPr lang="en-US" sz="4000" dirty="0">
                <a:solidFill>
                  <a:schemeClr val="bg2"/>
                </a:solidFill>
                <a:latin typeface="Proxima Nova"/>
              </a:rPr>
              <a:t>Chapter 1 Bonus Ex C - Calculator Function</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30728" y="837633"/>
            <a:ext cx="10294990" cy="351418"/>
          </a:xfrm>
        </p:spPr>
        <p:txBody>
          <a:bodyPr>
            <a:noAutofit/>
          </a:bodyPr>
          <a:lstStyle/>
          <a:p>
            <a:pPr>
              <a:lnSpc>
                <a:spcPct val="150000"/>
              </a:lnSpc>
            </a:pPr>
            <a:r>
              <a:rPr lang="en-US" sz="1400" b="0" i="0" dirty="0">
                <a:solidFill>
                  <a:srgbClr val="FFFFFF"/>
                </a:solidFill>
                <a:effectLst/>
                <a:latin typeface="Proxima Nova"/>
              </a:rPr>
              <a:t>This code implements a simple calculator using a loop to allow the user to perform multiple calculations. while True:</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30728" y="1215924"/>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096882" y="1232892"/>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0" name="Content Placeholder 9">
            <a:extLst>
              <a:ext uri="{FF2B5EF4-FFF2-40B4-BE49-F238E27FC236}">
                <a16:creationId xmlns:a16="http://schemas.microsoft.com/office/drawing/2014/main" id="{A7E78D13-8427-4AB3-879C-F22AA8628A7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728" y="1604709"/>
            <a:ext cx="4597977" cy="5251478"/>
          </a:xfrm>
        </p:spPr>
      </p:pic>
      <p:pic>
        <p:nvPicPr>
          <p:cNvPr id="12" name="Content Placeholder 11">
            <a:extLst>
              <a:ext uri="{FF2B5EF4-FFF2-40B4-BE49-F238E27FC236}">
                <a16:creationId xmlns:a16="http://schemas.microsoft.com/office/drawing/2014/main" id="{E0A82874-C62E-4E53-83F1-49CB1CD4F71B}"/>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t="1472" b="849"/>
          <a:stretch/>
        </p:blipFill>
        <p:spPr>
          <a:xfrm>
            <a:off x="6172134" y="1862436"/>
            <a:ext cx="4052519" cy="4157931"/>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447309" y="3556335"/>
            <a:ext cx="1583988" cy="591716"/>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085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FB5E-820C-4690-B350-9DE3998C6B8B}"/>
              </a:ext>
            </a:extLst>
          </p:cNvPr>
          <p:cNvSpPr>
            <a:spLocks noGrp="1"/>
          </p:cNvSpPr>
          <p:nvPr>
            <p:ph type="title"/>
          </p:nvPr>
        </p:nvSpPr>
        <p:spPr>
          <a:xfrm>
            <a:off x="839788" y="365125"/>
            <a:ext cx="10515600" cy="1006475"/>
          </a:xfrm>
        </p:spPr>
        <p:txBody>
          <a:bodyPr/>
          <a:lstStyle/>
          <a:p>
            <a:r>
              <a:rPr lang="en-US" dirty="0">
                <a:solidFill>
                  <a:schemeClr val="bg1"/>
                </a:solidFill>
                <a:latin typeface="Proxima Nova"/>
              </a:rPr>
              <a:t>Table Of Contents</a:t>
            </a:r>
            <a:r>
              <a:rPr lang="en-US" dirty="0"/>
              <a:t>	</a:t>
            </a:r>
            <a:endParaRPr lang="en-AE" dirty="0"/>
          </a:p>
        </p:txBody>
      </p:sp>
      <p:sp>
        <p:nvSpPr>
          <p:cNvPr id="9" name="TextBox 8">
            <a:extLst>
              <a:ext uri="{FF2B5EF4-FFF2-40B4-BE49-F238E27FC236}">
                <a16:creationId xmlns:a16="http://schemas.microsoft.com/office/drawing/2014/main" id="{DD75859C-B95B-4A95-BF19-08A2FDC5666D}"/>
              </a:ext>
            </a:extLst>
          </p:cNvPr>
          <p:cNvSpPr txBox="1"/>
          <p:nvPr/>
        </p:nvSpPr>
        <p:spPr>
          <a:xfrm>
            <a:off x="836612" y="1157592"/>
            <a:ext cx="8741957" cy="3899081"/>
          </a:xfrm>
          <a:prstGeom prst="rect">
            <a:avLst/>
          </a:prstGeom>
          <a:noFill/>
        </p:spPr>
        <p:txBody>
          <a:bodyPr wrap="square" rtlCol="0">
            <a:spAutoFit/>
          </a:bodyPr>
          <a:lstStyle/>
          <a:p>
            <a:pPr>
              <a:lnSpc>
                <a:spcPct val="150000"/>
              </a:lnSpc>
            </a:pPr>
            <a:r>
              <a:rPr lang="en-US" sz="2800" b="0" i="0" dirty="0">
                <a:solidFill>
                  <a:srgbClr val="ECECF1"/>
                </a:solidFill>
                <a:effectLst/>
                <a:latin typeface="Söhne"/>
              </a:rPr>
              <a:t>Chapter 1 - Python Refresher </a:t>
            </a:r>
          </a:p>
          <a:p>
            <a:pPr>
              <a:lnSpc>
                <a:spcPct val="150000"/>
              </a:lnSpc>
            </a:pPr>
            <a:r>
              <a:rPr lang="en-US" sz="2800" b="0" i="0" dirty="0">
                <a:solidFill>
                  <a:srgbClr val="ECECF1"/>
                </a:solidFill>
                <a:effectLst/>
                <a:latin typeface="Söhne"/>
              </a:rPr>
              <a:t>Chapter 2 - Graphical User Interface </a:t>
            </a:r>
          </a:p>
          <a:p>
            <a:pPr>
              <a:lnSpc>
                <a:spcPct val="150000"/>
              </a:lnSpc>
            </a:pPr>
            <a:r>
              <a:rPr lang="en-US" sz="2800" b="0" i="0" dirty="0">
                <a:solidFill>
                  <a:srgbClr val="ECECF1"/>
                </a:solidFill>
                <a:effectLst/>
                <a:latin typeface="Söhne"/>
              </a:rPr>
              <a:t>Chapter 3 - Graphical User Interface(Cont.) </a:t>
            </a:r>
          </a:p>
          <a:p>
            <a:pPr>
              <a:lnSpc>
                <a:spcPct val="150000"/>
              </a:lnSpc>
            </a:pPr>
            <a:r>
              <a:rPr lang="en-US" sz="2800" b="0" i="0" dirty="0">
                <a:solidFill>
                  <a:srgbClr val="ECECF1"/>
                </a:solidFill>
                <a:effectLst/>
                <a:latin typeface="Söhne"/>
              </a:rPr>
              <a:t>Chapter 4 - File Handling and Regular Expressions </a:t>
            </a:r>
          </a:p>
          <a:p>
            <a:pPr>
              <a:lnSpc>
                <a:spcPct val="150000"/>
              </a:lnSpc>
            </a:pPr>
            <a:r>
              <a:rPr lang="en-US" sz="2800" b="0" i="0" dirty="0">
                <a:solidFill>
                  <a:srgbClr val="ECECF1"/>
                </a:solidFill>
                <a:effectLst/>
                <a:latin typeface="Söhne"/>
              </a:rPr>
              <a:t>Chapter 5 - Object Oriented Programming </a:t>
            </a:r>
          </a:p>
          <a:p>
            <a:pPr>
              <a:lnSpc>
                <a:spcPct val="150000"/>
              </a:lnSpc>
            </a:pPr>
            <a:r>
              <a:rPr lang="en-US" sz="2800" b="0" i="0" dirty="0">
                <a:solidFill>
                  <a:srgbClr val="ECECF1"/>
                </a:solidFill>
                <a:effectLst/>
                <a:latin typeface="Söhne"/>
              </a:rPr>
              <a:t>Chapter 6 - Python Standard Library Modules</a:t>
            </a:r>
            <a:endParaRPr lang="en-AE" sz="2800" dirty="0">
              <a:latin typeface="Proxima Nova"/>
            </a:endParaRPr>
          </a:p>
        </p:txBody>
      </p:sp>
    </p:spTree>
    <p:extLst>
      <p:ext uri="{BB962C8B-B14F-4D97-AF65-F5344CB8AC3E}">
        <p14:creationId xmlns:p14="http://schemas.microsoft.com/office/powerpoint/2010/main" val="4099526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Further Ex I - Count seconds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974500"/>
            <a:ext cx="10294990" cy="873209"/>
          </a:xfrm>
        </p:spPr>
        <p:txBody>
          <a:bodyPr>
            <a:noAutofit/>
          </a:bodyPr>
          <a:lstStyle/>
          <a:p>
            <a:pPr>
              <a:lnSpc>
                <a:spcPct val="150000"/>
              </a:lnSpc>
            </a:pPr>
            <a:r>
              <a:rPr lang="en-US" sz="1400" b="0" i="0" dirty="0">
                <a:solidFill>
                  <a:srgbClr val="FFFFFF"/>
                </a:solidFill>
                <a:effectLst/>
                <a:latin typeface="Proxima Nova"/>
              </a:rPr>
              <a:t>This code presents a program that prompts the user to enter the number of days and calculates the corresponding number of seconds. The program ensures valid input by checking if the user's input consists of digits. Below, you'll find the Python code, its corresponding output, and additional comments detailing each step.</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2009579"/>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7116287" y="1950991"/>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7" name="Content Placeholder 6">
            <a:extLst>
              <a:ext uri="{FF2B5EF4-FFF2-40B4-BE49-F238E27FC236}">
                <a16:creationId xmlns:a16="http://schemas.microsoft.com/office/drawing/2014/main" id="{78F4812D-654E-4B34-989C-E9BF8E7145B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512" y="2534496"/>
            <a:ext cx="5782247" cy="3706568"/>
          </a:xfrm>
        </p:spPr>
      </p:pic>
      <p:pic>
        <p:nvPicPr>
          <p:cNvPr id="12" name="Content Placeholder 11">
            <a:extLst>
              <a:ext uri="{FF2B5EF4-FFF2-40B4-BE49-F238E27FC236}">
                <a16:creationId xmlns:a16="http://schemas.microsoft.com/office/drawing/2014/main" id="{24189135-C193-43A2-B563-8C8DE2371D5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116287" y="3699056"/>
            <a:ext cx="2896004" cy="352474"/>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985816" y="3875293"/>
            <a:ext cx="895886" cy="77013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486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1539128" cy="1325563"/>
          </a:xfrm>
        </p:spPr>
        <p:txBody>
          <a:bodyPr>
            <a:normAutofit/>
          </a:bodyPr>
          <a:lstStyle/>
          <a:p>
            <a:r>
              <a:rPr lang="en-US" sz="4000" dirty="0">
                <a:solidFill>
                  <a:schemeClr val="bg2"/>
                </a:solidFill>
                <a:latin typeface="Proxima Nova"/>
              </a:rPr>
              <a:t>Chapter 1 Further Ex II - Sum of Digits in number</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974500"/>
            <a:ext cx="10753088" cy="873209"/>
          </a:xfrm>
        </p:spPr>
        <p:txBody>
          <a:bodyPr>
            <a:noAutofit/>
          </a:bodyPr>
          <a:lstStyle/>
          <a:p>
            <a:pPr>
              <a:lnSpc>
                <a:spcPct val="150000"/>
              </a:lnSpc>
            </a:pPr>
            <a:r>
              <a:rPr lang="en-US" sz="1400" b="0" i="0" dirty="0">
                <a:solidFill>
                  <a:srgbClr val="FFFFFF"/>
                </a:solidFill>
                <a:effectLst/>
                <a:latin typeface="Proxima Nova"/>
              </a:rPr>
              <a:t>This code presents a program that calculates the sum of digits in a given number. It defines a function, sum of</a:t>
            </a:r>
            <a:r>
              <a:rPr lang="en-US" sz="1400" b="0" dirty="0">
                <a:solidFill>
                  <a:srgbClr val="FFFFFF"/>
                </a:solidFill>
                <a:latin typeface="Proxima Nova"/>
              </a:rPr>
              <a:t> </a:t>
            </a:r>
            <a:r>
              <a:rPr lang="en-US" sz="1400" b="0" i="0" dirty="0">
                <a:solidFill>
                  <a:srgbClr val="FFFFFF"/>
                </a:solidFill>
                <a:effectLst/>
                <a:latin typeface="Proxima Nova"/>
              </a:rPr>
              <a:t>digits, which takes an integer as input, converts it to a string to iterate through each digit, and computes the sum. The user is prompted to input a number, and the program displays the result – the sum of digits in the entered number.</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2009579"/>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966265" y="1954253"/>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24" name="Content Placeholder 23">
            <a:extLst>
              <a:ext uri="{FF2B5EF4-FFF2-40B4-BE49-F238E27FC236}">
                <a16:creationId xmlns:a16="http://schemas.microsoft.com/office/drawing/2014/main" id="{FDEF4117-7A1D-451A-AA2F-0518B479FF14}"/>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966265" y="3247999"/>
            <a:ext cx="2314898" cy="362001"/>
          </a:xfrm>
        </p:spPr>
      </p:pic>
      <p:pic>
        <p:nvPicPr>
          <p:cNvPr id="29" name="Content Placeholder 28">
            <a:extLst>
              <a:ext uri="{FF2B5EF4-FFF2-40B4-BE49-F238E27FC236}">
                <a16:creationId xmlns:a16="http://schemas.microsoft.com/office/drawing/2014/main" id="{EA0AF536-54DF-4293-8618-B50D721D9AF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1512" y="2471244"/>
            <a:ext cx="5125833" cy="4132593"/>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406319" y="3725473"/>
            <a:ext cx="1016117" cy="97089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426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1539128" cy="1325563"/>
          </a:xfrm>
        </p:spPr>
        <p:txBody>
          <a:bodyPr>
            <a:normAutofit/>
          </a:bodyPr>
          <a:lstStyle/>
          <a:p>
            <a:r>
              <a:rPr lang="en-US" sz="4000" dirty="0">
                <a:solidFill>
                  <a:schemeClr val="bg2"/>
                </a:solidFill>
                <a:latin typeface="Proxima Nova"/>
              </a:rPr>
              <a:t>Chapter 1 Further Ex III - Arrows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974500"/>
            <a:ext cx="10753088" cy="873209"/>
          </a:xfrm>
        </p:spPr>
        <p:txBody>
          <a:bodyPr>
            <a:noAutofit/>
          </a:bodyPr>
          <a:lstStyle/>
          <a:p>
            <a:pPr>
              <a:lnSpc>
                <a:spcPct val="150000"/>
              </a:lnSpc>
            </a:pPr>
            <a:r>
              <a:rPr lang="en-US" sz="1400" b="0" i="0" dirty="0">
                <a:solidFill>
                  <a:srgbClr val="FFFFFF"/>
                </a:solidFill>
                <a:effectLst/>
                <a:latin typeface="Proxima Nova"/>
              </a:rPr>
              <a:t>This code showcases a simple program that generates a pattern using asterisks. The pattern consists of rows where the number of asterisks in each row increases incrementally, creating a visually appealing pyramid-like structure. The number of rows in the pattern is set to 5, but this can be easily adjusted.</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2009579"/>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7048554" y="1948343"/>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0" name="Content Placeholder 9">
            <a:extLst>
              <a:ext uri="{FF2B5EF4-FFF2-40B4-BE49-F238E27FC236}">
                <a16:creationId xmlns:a16="http://schemas.microsoft.com/office/drawing/2014/main" id="{A3E6D6A2-1FAE-4F4F-A7F4-1841E67029A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512" y="2526567"/>
            <a:ext cx="5121982" cy="3684588"/>
          </a:xfrm>
        </p:spPr>
      </p:pic>
      <p:pic>
        <p:nvPicPr>
          <p:cNvPr id="13" name="Content Placeholder 12">
            <a:extLst>
              <a:ext uri="{FF2B5EF4-FFF2-40B4-BE49-F238E27FC236}">
                <a16:creationId xmlns:a16="http://schemas.microsoft.com/office/drawing/2014/main" id="{786E021B-A6DD-4842-96F0-33C62D7392D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116287" y="3210893"/>
            <a:ext cx="2001819" cy="1718733"/>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664141" y="3883415"/>
            <a:ext cx="1016117" cy="97089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308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1539128" cy="1325563"/>
          </a:xfrm>
        </p:spPr>
        <p:txBody>
          <a:bodyPr>
            <a:normAutofit/>
          </a:bodyPr>
          <a:lstStyle/>
          <a:p>
            <a:r>
              <a:rPr lang="en-US" sz="4000" dirty="0">
                <a:solidFill>
                  <a:schemeClr val="bg2"/>
                </a:solidFill>
                <a:latin typeface="Proxima Nova"/>
              </a:rPr>
              <a:t>Chapter 1 Further Ex IV - Count items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974500"/>
            <a:ext cx="10753088" cy="873209"/>
          </a:xfrm>
        </p:spPr>
        <p:txBody>
          <a:bodyPr>
            <a:noAutofit/>
          </a:bodyPr>
          <a:lstStyle/>
          <a:p>
            <a:pPr>
              <a:lnSpc>
                <a:spcPct val="150000"/>
              </a:lnSpc>
            </a:pPr>
            <a:r>
              <a:rPr lang="en-US" sz="1400" b="0" i="0" dirty="0">
                <a:solidFill>
                  <a:srgbClr val="FFFFFF"/>
                </a:solidFill>
                <a:effectLst/>
                <a:latin typeface="Proxima Nova"/>
              </a:rPr>
              <a:t>This code demonstrates a program that counts the occurrences of each staff member in a given list. It uses a dictionary to store the count of each staff member and iterates through the list, updating the counts accordingly. The final output displays the count for each staff member. Below, you'll find the Python code, its corresponding output, and additional comments explaining each step.</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2009579"/>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7220199" y="1996737"/>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9" name="Content Placeholder 8">
            <a:extLst>
              <a:ext uri="{FF2B5EF4-FFF2-40B4-BE49-F238E27FC236}">
                <a16:creationId xmlns:a16="http://schemas.microsoft.com/office/drawing/2014/main" id="{96A7F246-9D5A-4119-8E48-C7E3A015DD3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1883" y="2507070"/>
            <a:ext cx="5971246" cy="3759373"/>
          </a:xfrm>
        </p:spPr>
      </p:pic>
      <p:pic>
        <p:nvPicPr>
          <p:cNvPr id="12" name="Content Placeholder 11">
            <a:extLst>
              <a:ext uri="{FF2B5EF4-FFF2-40B4-BE49-F238E27FC236}">
                <a16:creationId xmlns:a16="http://schemas.microsoft.com/office/drawing/2014/main" id="{8999F703-0BA3-473B-ACC0-D2F4D2783827}"/>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1053" t="-2334" r="1053" b="2334"/>
          <a:stretch/>
        </p:blipFill>
        <p:spPr>
          <a:xfrm>
            <a:off x="7220199" y="3216571"/>
            <a:ext cx="1990303" cy="1668517"/>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888736" y="3775349"/>
            <a:ext cx="1016117" cy="97089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63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1539128" cy="1325563"/>
          </a:xfrm>
        </p:spPr>
        <p:txBody>
          <a:bodyPr>
            <a:normAutofit/>
          </a:bodyPr>
          <a:lstStyle/>
          <a:p>
            <a:r>
              <a:rPr lang="en-US" sz="4000" dirty="0">
                <a:solidFill>
                  <a:schemeClr val="bg2"/>
                </a:solidFill>
                <a:latin typeface="Proxima Nova"/>
              </a:rPr>
              <a:t>Chapter 1 Further Ex V - </a:t>
            </a:r>
            <a:r>
              <a:rPr lang="en-US" sz="4000" dirty="0" err="1">
                <a:solidFill>
                  <a:schemeClr val="bg2"/>
                </a:solidFill>
                <a:latin typeface="Proxima Nova"/>
              </a:rPr>
              <a:t>Lamda</a:t>
            </a:r>
            <a:r>
              <a:rPr lang="en-US" sz="4000" dirty="0">
                <a:solidFill>
                  <a:schemeClr val="bg2"/>
                </a:solidFill>
                <a:latin typeface="Proxima Nova"/>
              </a:rPr>
              <a:t> function</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654425"/>
            <a:ext cx="10753088" cy="873209"/>
          </a:xfrm>
        </p:spPr>
        <p:txBody>
          <a:bodyPr>
            <a:noAutofit/>
          </a:bodyPr>
          <a:lstStyle/>
          <a:p>
            <a:pPr>
              <a:lnSpc>
                <a:spcPct val="150000"/>
              </a:lnSpc>
            </a:pPr>
            <a:r>
              <a:rPr lang="en-US" sz="1400" b="0" i="0" dirty="0">
                <a:solidFill>
                  <a:srgbClr val="FFFFFF"/>
                </a:solidFill>
                <a:effectLst/>
                <a:latin typeface="Proxima Nova"/>
              </a:rPr>
              <a:t>This code utilizes lambda functions to sort a list of tuples representing marks for various courses. The tuples consist of the course name and the corresponding mark.</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1651291"/>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563817" y="5091259"/>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0" name="Content Placeholder 9">
            <a:extLst>
              <a:ext uri="{FF2B5EF4-FFF2-40B4-BE49-F238E27FC236}">
                <a16:creationId xmlns:a16="http://schemas.microsoft.com/office/drawing/2014/main" id="{7F124452-2CC3-49CA-BFFB-0026A38AC98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3817" y="2057711"/>
            <a:ext cx="5157787" cy="2946740"/>
          </a:xfrm>
        </p:spPr>
      </p:pic>
      <p:pic>
        <p:nvPicPr>
          <p:cNvPr id="13" name="Content Placeholder 12">
            <a:extLst>
              <a:ext uri="{FF2B5EF4-FFF2-40B4-BE49-F238E27FC236}">
                <a16:creationId xmlns:a16="http://schemas.microsoft.com/office/drawing/2014/main" id="{06DD1A26-F38C-4C77-B830-8615D0F60D0F}"/>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t="12857" b="12006"/>
          <a:stretch/>
        </p:blipFill>
        <p:spPr>
          <a:xfrm>
            <a:off x="419650" y="5809365"/>
            <a:ext cx="11352699" cy="394210"/>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rot="16200000" flipH="1">
            <a:off x="4170856" y="4694070"/>
            <a:ext cx="1022424" cy="694269"/>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897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75859C-B95B-4A95-BF19-08A2FDC5666D}"/>
              </a:ext>
            </a:extLst>
          </p:cNvPr>
          <p:cNvSpPr txBox="1"/>
          <p:nvPr/>
        </p:nvSpPr>
        <p:spPr>
          <a:xfrm>
            <a:off x="2515986" y="2260108"/>
            <a:ext cx="7854243" cy="920252"/>
          </a:xfrm>
          <a:prstGeom prst="rect">
            <a:avLst/>
          </a:prstGeom>
          <a:noFill/>
        </p:spPr>
        <p:txBody>
          <a:bodyPr wrap="square" rtlCol="0">
            <a:spAutoFit/>
          </a:bodyPr>
          <a:lstStyle/>
          <a:p>
            <a:pPr>
              <a:lnSpc>
                <a:spcPct val="150000"/>
              </a:lnSpc>
            </a:pPr>
            <a:r>
              <a:rPr lang="en-US" sz="4000" b="0" i="0" dirty="0">
                <a:solidFill>
                  <a:srgbClr val="ECECF1"/>
                </a:solidFill>
                <a:effectLst/>
                <a:latin typeface="Söhne"/>
              </a:rPr>
              <a:t>Chapter 2 - Graphical User Interface </a:t>
            </a:r>
          </a:p>
        </p:txBody>
      </p:sp>
      <p:cxnSp>
        <p:nvCxnSpPr>
          <p:cNvPr id="6" name="Straight Connector 5">
            <a:extLst>
              <a:ext uri="{FF2B5EF4-FFF2-40B4-BE49-F238E27FC236}">
                <a16:creationId xmlns:a16="http://schemas.microsoft.com/office/drawing/2014/main" id="{552DAEAE-C50A-46A1-A921-8FBAB4B094AC}"/>
              </a:ext>
            </a:extLst>
          </p:cNvPr>
          <p:cNvCxnSpPr>
            <a:cxnSpLocks/>
          </p:cNvCxnSpPr>
          <p:nvPr/>
        </p:nvCxnSpPr>
        <p:spPr>
          <a:xfrm>
            <a:off x="2410691" y="3144986"/>
            <a:ext cx="779733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D568882-D5DC-446C-BACC-5719BC0A3F22}"/>
              </a:ext>
            </a:extLst>
          </p:cNvPr>
          <p:cNvSpPr txBox="1"/>
          <p:nvPr/>
        </p:nvSpPr>
        <p:spPr>
          <a:xfrm>
            <a:off x="3891099" y="3276289"/>
            <a:ext cx="4243547" cy="461665"/>
          </a:xfrm>
          <a:prstGeom prst="rect">
            <a:avLst/>
          </a:prstGeom>
          <a:noFill/>
        </p:spPr>
        <p:txBody>
          <a:bodyPr wrap="square" rtlCol="0">
            <a:spAutoFit/>
          </a:bodyPr>
          <a:lstStyle/>
          <a:p>
            <a:r>
              <a:rPr lang="en-US" sz="2400" dirty="0">
                <a:solidFill>
                  <a:schemeClr val="bg1"/>
                </a:solidFill>
                <a:latin typeface="Proxima Nova"/>
              </a:rPr>
              <a:t>Exercises, Bonus And Further </a:t>
            </a:r>
            <a:endParaRPr lang="en-AE" sz="2400" dirty="0">
              <a:solidFill>
                <a:schemeClr val="bg1"/>
              </a:solidFill>
              <a:latin typeface="Proxima Nova"/>
            </a:endParaRPr>
          </a:p>
        </p:txBody>
      </p:sp>
    </p:spTree>
    <p:extLst>
      <p:ext uri="{BB962C8B-B14F-4D97-AF65-F5344CB8AC3E}">
        <p14:creationId xmlns:p14="http://schemas.microsoft.com/office/powerpoint/2010/main" val="723302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1539128" cy="1325563"/>
          </a:xfrm>
        </p:spPr>
        <p:txBody>
          <a:bodyPr>
            <a:normAutofit/>
          </a:bodyPr>
          <a:lstStyle/>
          <a:p>
            <a:r>
              <a:rPr lang="en-US" sz="4000" dirty="0">
                <a:solidFill>
                  <a:schemeClr val="bg2"/>
                </a:solidFill>
                <a:latin typeface="Proxima Nova"/>
              </a:rPr>
              <a:t>Chapter 2 Ex 1 - Welcome</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557193" y="718082"/>
            <a:ext cx="11185812" cy="873209"/>
          </a:xfrm>
        </p:spPr>
        <p:txBody>
          <a:bodyPr>
            <a:noAutofit/>
          </a:bodyPr>
          <a:lstStyle/>
          <a:p>
            <a:pPr>
              <a:lnSpc>
                <a:spcPct val="150000"/>
              </a:lnSpc>
            </a:pPr>
            <a:r>
              <a:rPr lang="en-US" sz="1400" b="0" i="0" dirty="0">
                <a:solidFill>
                  <a:srgbClr val="FFFFFF"/>
                </a:solidFill>
                <a:effectLst/>
                <a:latin typeface="Proxima Nova"/>
              </a:rPr>
              <a:t>This code demonstrates a simple graphical user interface (GUI) program using the </a:t>
            </a:r>
            <a:r>
              <a:rPr lang="en-US" sz="1400" b="0" i="0" dirty="0" err="1">
                <a:solidFill>
                  <a:srgbClr val="FFFFFF"/>
                </a:solidFill>
                <a:effectLst/>
                <a:latin typeface="Proxima Nova"/>
              </a:rPr>
              <a:t>tkinter</a:t>
            </a:r>
            <a:r>
              <a:rPr lang="en-US" sz="1400" b="0" i="0" dirty="0">
                <a:solidFill>
                  <a:srgbClr val="FFFFFF"/>
                </a:solidFill>
                <a:effectLst/>
                <a:latin typeface="Proxima Nova"/>
              </a:rPr>
              <a:t> module. The program creates a window with a welcoming message. Below, you'll find the Python code, its corresponding output, and additional comments explaining each step.</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1728061"/>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995397" y="1728061"/>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1" name="Content Placeholder 10">
            <a:extLst>
              <a:ext uri="{FF2B5EF4-FFF2-40B4-BE49-F238E27FC236}">
                <a16:creationId xmlns:a16="http://schemas.microsoft.com/office/drawing/2014/main" id="{2E9301F8-604B-4704-9604-1C93F199AD6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7193" y="2189726"/>
            <a:ext cx="5311592" cy="4156246"/>
          </a:xfrm>
        </p:spPr>
      </p:pic>
      <p:pic>
        <p:nvPicPr>
          <p:cNvPr id="9" name="Content Placeholder 8">
            <a:extLst>
              <a:ext uri="{FF2B5EF4-FFF2-40B4-BE49-F238E27FC236}">
                <a16:creationId xmlns:a16="http://schemas.microsoft.com/office/drawing/2014/main" id="{AA291740-1F9C-40C6-82AD-40999555D89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071510" y="2513388"/>
            <a:ext cx="3534196" cy="3684588"/>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a:off x="5403273" y="3158836"/>
            <a:ext cx="1421477" cy="731058"/>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249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1539128" cy="1325563"/>
          </a:xfrm>
        </p:spPr>
        <p:txBody>
          <a:bodyPr>
            <a:normAutofit/>
          </a:bodyPr>
          <a:lstStyle/>
          <a:p>
            <a:r>
              <a:rPr lang="en-US" sz="4000" dirty="0">
                <a:solidFill>
                  <a:schemeClr val="bg2"/>
                </a:solidFill>
                <a:latin typeface="Proxima Nova"/>
              </a:rPr>
              <a:t>Chapter 2 Ex 2 - Managing Layout</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739076"/>
            <a:ext cx="10753088" cy="873209"/>
          </a:xfrm>
        </p:spPr>
        <p:txBody>
          <a:bodyPr>
            <a:noAutofit/>
          </a:bodyPr>
          <a:lstStyle/>
          <a:p>
            <a:pPr>
              <a:lnSpc>
                <a:spcPct val="150000"/>
              </a:lnSpc>
            </a:pPr>
            <a:r>
              <a:rPr lang="en-US" sz="1400" b="0" i="0" dirty="0">
                <a:solidFill>
                  <a:srgbClr val="FFFFFF"/>
                </a:solidFill>
                <a:effectLst/>
                <a:latin typeface="Proxima Nova"/>
              </a:rPr>
              <a:t>This code showcases the use of the </a:t>
            </a:r>
            <a:r>
              <a:rPr lang="en-US" sz="1400" b="0" i="0" dirty="0" err="1">
                <a:solidFill>
                  <a:srgbClr val="FFFFFF"/>
                </a:solidFill>
                <a:effectLst/>
                <a:latin typeface="Proxima Nova"/>
              </a:rPr>
              <a:t>Tkinter</a:t>
            </a:r>
            <a:r>
              <a:rPr lang="en-US" sz="1400" b="0" i="0" dirty="0">
                <a:solidFill>
                  <a:srgbClr val="FFFFFF"/>
                </a:solidFill>
                <a:effectLst/>
                <a:latin typeface="Proxima Nova"/>
              </a:rPr>
              <a:t> library to create a simple GUI with four labels. Each label is styled differently and arranged at different positions within the main window.</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1728061"/>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995397" y="1728061"/>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22" name="Content Placeholder 21">
            <a:extLst>
              <a:ext uri="{FF2B5EF4-FFF2-40B4-BE49-F238E27FC236}">
                <a16:creationId xmlns:a16="http://schemas.microsoft.com/office/drawing/2014/main" id="{E87B4098-1114-46AA-ADF5-537E31093CA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512" y="2189726"/>
            <a:ext cx="5835073" cy="4340018"/>
          </a:xfrm>
        </p:spPr>
      </p:pic>
      <p:pic>
        <p:nvPicPr>
          <p:cNvPr id="29" name="Content Placeholder 28">
            <a:extLst>
              <a:ext uri="{FF2B5EF4-FFF2-40B4-BE49-F238E27FC236}">
                <a16:creationId xmlns:a16="http://schemas.microsoft.com/office/drawing/2014/main" id="{13A99848-EE97-40B1-A53A-975C2E29CA8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445762" y="2321228"/>
            <a:ext cx="1524213" cy="1028844"/>
          </a:xfrm>
        </p:spPr>
      </p:pic>
      <p:pic>
        <p:nvPicPr>
          <p:cNvPr id="31" name="Picture 30">
            <a:extLst>
              <a:ext uri="{FF2B5EF4-FFF2-40B4-BE49-F238E27FC236}">
                <a16:creationId xmlns:a16="http://schemas.microsoft.com/office/drawing/2014/main" id="{2CCFBCEE-09E4-42D8-BD5C-82EF7FF2F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5397" y="3616039"/>
            <a:ext cx="4944165" cy="2572109"/>
          </a:xfrm>
          <a:prstGeom prst="rect">
            <a:avLst/>
          </a:prstGeo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a:off x="5403273" y="3158836"/>
            <a:ext cx="1421477" cy="731058"/>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6879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1539128" cy="1325563"/>
          </a:xfrm>
        </p:spPr>
        <p:txBody>
          <a:bodyPr>
            <a:normAutofit/>
          </a:bodyPr>
          <a:lstStyle/>
          <a:p>
            <a:r>
              <a:rPr lang="en-US" sz="4000" dirty="0">
                <a:solidFill>
                  <a:schemeClr val="bg2"/>
                </a:solidFill>
                <a:latin typeface="Proxima Nova"/>
              </a:rPr>
              <a:t>Chapter 2 Ex 2 b - Square Grid</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739076"/>
            <a:ext cx="10753088" cy="873209"/>
          </a:xfrm>
        </p:spPr>
        <p:txBody>
          <a:bodyPr>
            <a:noAutofit/>
          </a:bodyPr>
          <a:lstStyle/>
          <a:p>
            <a:pPr>
              <a:lnSpc>
                <a:spcPct val="150000"/>
              </a:lnSpc>
            </a:pPr>
            <a:r>
              <a:rPr lang="en-US" sz="1400" b="0" i="0" dirty="0">
                <a:solidFill>
                  <a:srgbClr val="FFFFFF"/>
                </a:solidFill>
                <a:effectLst/>
                <a:latin typeface="Proxima Nova"/>
              </a:rPr>
              <a:t>This code showcases a simple graphical user interface (GUI) program using the </a:t>
            </a:r>
            <a:r>
              <a:rPr lang="en-US" sz="1400" b="0" i="0" dirty="0" err="1">
                <a:solidFill>
                  <a:srgbClr val="FFFFFF"/>
                </a:solidFill>
                <a:effectLst/>
                <a:latin typeface="Proxima Nova"/>
              </a:rPr>
              <a:t>tkinter</a:t>
            </a:r>
            <a:r>
              <a:rPr lang="en-US" sz="1400" b="0" i="0" dirty="0">
                <a:solidFill>
                  <a:srgbClr val="FFFFFF"/>
                </a:solidFill>
                <a:effectLst/>
                <a:latin typeface="Proxima Nova"/>
              </a:rPr>
              <a:t> library. The program creates a window with two frames, each containing labeled elements.</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1728061"/>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995397" y="1728061"/>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7" name="Content Placeholder 6">
            <a:extLst>
              <a:ext uri="{FF2B5EF4-FFF2-40B4-BE49-F238E27FC236}">
                <a16:creationId xmlns:a16="http://schemas.microsoft.com/office/drawing/2014/main" id="{8DC331C1-FD85-4B49-9850-377E78DFE66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512" y="2189726"/>
            <a:ext cx="4444190" cy="4445514"/>
          </a:xfrm>
        </p:spPr>
      </p:pic>
      <p:pic>
        <p:nvPicPr>
          <p:cNvPr id="11" name="Content Placeholder 10">
            <a:extLst>
              <a:ext uri="{FF2B5EF4-FFF2-40B4-BE49-F238E27FC236}">
                <a16:creationId xmlns:a16="http://schemas.microsoft.com/office/drawing/2014/main" id="{CB18FD0E-81E0-44AF-AEEB-6ABF984484F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132321" y="2614664"/>
            <a:ext cx="2399837" cy="1212418"/>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261956" y="3649288"/>
            <a:ext cx="1326734" cy="1130531"/>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590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1539128" cy="1325563"/>
          </a:xfrm>
        </p:spPr>
        <p:txBody>
          <a:bodyPr>
            <a:normAutofit/>
          </a:bodyPr>
          <a:lstStyle/>
          <a:p>
            <a:r>
              <a:rPr lang="en-US" sz="4000" dirty="0">
                <a:solidFill>
                  <a:schemeClr val="bg2"/>
                </a:solidFill>
                <a:latin typeface="Proxima Nova"/>
              </a:rPr>
              <a:t>Chapter 2 Ex 3 - Login page</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915555"/>
            <a:ext cx="10753088" cy="275934"/>
          </a:xfrm>
        </p:spPr>
        <p:txBody>
          <a:bodyPr>
            <a:noAutofit/>
          </a:bodyPr>
          <a:lstStyle/>
          <a:p>
            <a:pPr>
              <a:lnSpc>
                <a:spcPct val="150000"/>
              </a:lnSpc>
            </a:pPr>
            <a:r>
              <a:rPr lang="en-US" sz="1400" b="0" i="0" dirty="0">
                <a:solidFill>
                  <a:srgbClr val="FFFFFF"/>
                </a:solidFill>
                <a:effectLst/>
                <a:latin typeface="Proxima Nova"/>
              </a:rPr>
              <a:t>GUI-based login page using </a:t>
            </a:r>
            <a:r>
              <a:rPr lang="en-US" sz="1400" b="0" i="0" dirty="0" err="1">
                <a:solidFill>
                  <a:srgbClr val="FFFFFF"/>
                </a:solidFill>
                <a:effectLst/>
                <a:latin typeface="Proxima Nova"/>
              </a:rPr>
              <a:t>tkinter</a:t>
            </a:r>
            <a:r>
              <a:rPr lang="en-US" sz="1400" b="0" i="0" dirty="0">
                <a:solidFill>
                  <a:srgbClr val="FFFFFF"/>
                </a:solidFill>
                <a:effectLst/>
                <a:latin typeface="Proxima Nova"/>
              </a:rPr>
              <a:t> with welcome message, username/password entry, submit button, and result label.</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1245729"/>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422436" y="1268540"/>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0" name="Content Placeholder 9">
            <a:extLst>
              <a:ext uri="{FF2B5EF4-FFF2-40B4-BE49-F238E27FC236}">
                <a16:creationId xmlns:a16="http://schemas.microsoft.com/office/drawing/2014/main" id="{96C71331-098E-4164-AE5B-5F8289B92CD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811"/>
          <a:stretch/>
        </p:blipFill>
        <p:spPr>
          <a:xfrm>
            <a:off x="613412" y="1682438"/>
            <a:ext cx="4507228" cy="5064230"/>
          </a:xfrm>
        </p:spPr>
      </p:pic>
      <p:pic>
        <p:nvPicPr>
          <p:cNvPr id="13" name="Content Placeholder 12">
            <a:extLst>
              <a:ext uri="{FF2B5EF4-FFF2-40B4-BE49-F238E27FC236}">
                <a16:creationId xmlns:a16="http://schemas.microsoft.com/office/drawing/2014/main" id="{5853A1F9-161A-42AD-8D6C-DE3278F60704}"/>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499" r="-1"/>
          <a:stretch/>
        </p:blipFill>
        <p:spPr>
          <a:xfrm>
            <a:off x="6487554" y="2241118"/>
            <a:ext cx="3838916" cy="2276793"/>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769266" y="3795338"/>
            <a:ext cx="1326734" cy="1130531"/>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304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75859C-B95B-4A95-BF19-08A2FDC5666D}"/>
              </a:ext>
            </a:extLst>
          </p:cNvPr>
          <p:cNvSpPr txBox="1"/>
          <p:nvPr/>
        </p:nvSpPr>
        <p:spPr>
          <a:xfrm>
            <a:off x="2919052" y="2254871"/>
            <a:ext cx="7052165" cy="890115"/>
          </a:xfrm>
          <a:prstGeom prst="rect">
            <a:avLst/>
          </a:prstGeom>
          <a:noFill/>
        </p:spPr>
        <p:txBody>
          <a:bodyPr wrap="square" rtlCol="0">
            <a:spAutoFit/>
          </a:bodyPr>
          <a:lstStyle/>
          <a:p>
            <a:pPr>
              <a:lnSpc>
                <a:spcPct val="150000"/>
              </a:lnSpc>
            </a:pPr>
            <a:r>
              <a:rPr lang="en-US" sz="4000" b="0" i="0" dirty="0">
                <a:solidFill>
                  <a:srgbClr val="ECECF1"/>
                </a:solidFill>
                <a:effectLst/>
                <a:latin typeface="Proxima Nova"/>
              </a:rPr>
              <a:t>Chapter 1 - Python Refresher </a:t>
            </a:r>
          </a:p>
        </p:txBody>
      </p:sp>
      <p:cxnSp>
        <p:nvCxnSpPr>
          <p:cNvPr id="6" name="Straight Connector 5">
            <a:extLst>
              <a:ext uri="{FF2B5EF4-FFF2-40B4-BE49-F238E27FC236}">
                <a16:creationId xmlns:a16="http://schemas.microsoft.com/office/drawing/2014/main" id="{552DAEAE-C50A-46A1-A921-8FBAB4B094AC}"/>
              </a:ext>
            </a:extLst>
          </p:cNvPr>
          <p:cNvCxnSpPr/>
          <p:nvPr/>
        </p:nvCxnSpPr>
        <p:spPr>
          <a:xfrm>
            <a:off x="2919051" y="3144986"/>
            <a:ext cx="6756963"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D568882-D5DC-446C-BACC-5719BC0A3F22}"/>
              </a:ext>
            </a:extLst>
          </p:cNvPr>
          <p:cNvSpPr txBox="1"/>
          <p:nvPr/>
        </p:nvSpPr>
        <p:spPr>
          <a:xfrm>
            <a:off x="3974226" y="3226412"/>
            <a:ext cx="4243547" cy="461665"/>
          </a:xfrm>
          <a:prstGeom prst="rect">
            <a:avLst/>
          </a:prstGeom>
          <a:noFill/>
        </p:spPr>
        <p:txBody>
          <a:bodyPr wrap="square" rtlCol="0">
            <a:spAutoFit/>
          </a:bodyPr>
          <a:lstStyle/>
          <a:p>
            <a:r>
              <a:rPr lang="en-US" sz="2400" dirty="0">
                <a:solidFill>
                  <a:schemeClr val="bg1"/>
                </a:solidFill>
                <a:latin typeface="Proxima Nova"/>
              </a:rPr>
              <a:t>Exercises, Bonus And Further </a:t>
            </a:r>
            <a:endParaRPr lang="en-AE" sz="2400" dirty="0">
              <a:solidFill>
                <a:schemeClr val="bg1"/>
              </a:solidFill>
              <a:latin typeface="Proxima Nova"/>
            </a:endParaRPr>
          </a:p>
        </p:txBody>
      </p:sp>
    </p:spTree>
    <p:extLst>
      <p:ext uri="{BB962C8B-B14F-4D97-AF65-F5344CB8AC3E}">
        <p14:creationId xmlns:p14="http://schemas.microsoft.com/office/powerpoint/2010/main" val="3009873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97931"/>
            <a:ext cx="11539128" cy="1325563"/>
          </a:xfrm>
        </p:spPr>
        <p:txBody>
          <a:bodyPr>
            <a:normAutofit/>
          </a:bodyPr>
          <a:lstStyle/>
          <a:p>
            <a:r>
              <a:rPr lang="en-US" sz="4000" dirty="0">
                <a:solidFill>
                  <a:schemeClr val="bg2"/>
                </a:solidFill>
                <a:latin typeface="Proxima Nova"/>
              </a:rPr>
              <a:t>Chapter 2 Ex 4 – Registration page	</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49246" y="686253"/>
            <a:ext cx="10753088" cy="873209"/>
          </a:xfrm>
        </p:spPr>
        <p:txBody>
          <a:bodyPr>
            <a:noAutofit/>
          </a:bodyPr>
          <a:lstStyle/>
          <a:p>
            <a:pPr>
              <a:lnSpc>
                <a:spcPct val="150000"/>
              </a:lnSpc>
            </a:pPr>
            <a:r>
              <a:rPr lang="en-US" sz="1400" b="0" i="0" dirty="0">
                <a:solidFill>
                  <a:srgbClr val="FFFFFF"/>
                </a:solidFill>
                <a:effectLst/>
                <a:latin typeface="Proxima Nova"/>
              </a:rPr>
              <a:t>This Python code utilizes </a:t>
            </a:r>
            <a:r>
              <a:rPr lang="en-US" sz="1400" b="0" i="0" dirty="0" err="1">
                <a:solidFill>
                  <a:srgbClr val="FFFFFF"/>
                </a:solidFill>
                <a:effectLst/>
                <a:latin typeface="Proxima Nova"/>
              </a:rPr>
              <a:t>Tkinter</a:t>
            </a:r>
            <a:r>
              <a:rPr lang="en-US" sz="1400" b="0" i="0" dirty="0">
                <a:solidFill>
                  <a:srgbClr val="FFFFFF"/>
                </a:solidFill>
                <a:effectLst/>
                <a:latin typeface="Proxima Nova"/>
              </a:rPr>
              <a:t> to create a student registration GUI. The form captures essential details: name, mobile number, email, address, gender, enrolled course, languages, and English communication skills. The breakdown includes code </a:t>
            </a:r>
            <a:r>
              <a:rPr lang="en-US" sz="1400" b="0" dirty="0">
                <a:solidFill>
                  <a:srgbClr val="FFFFFF"/>
                </a:solidFill>
                <a:latin typeface="Proxima Nova"/>
              </a:rPr>
              <a:t>and</a:t>
            </a:r>
            <a:r>
              <a:rPr lang="en-US" sz="1400" b="0" i="0" dirty="0">
                <a:solidFill>
                  <a:srgbClr val="FFFFFF"/>
                </a:solidFill>
                <a:effectLst/>
                <a:latin typeface="Proxima Nova"/>
              </a:rPr>
              <a:t> output</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rot="16200000">
            <a:off x="-17065" y="3325688"/>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pic>
        <p:nvPicPr>
          <p:cNvPr id="13" name="Content Placeholder 12">
            <a:extLst>
              <a:ext uri="{FF2B5EF4-FFF2-40B4-BE49-F238E27FC236}">
                <a16:creationId xmlns:a16="http://schemas.microsoft.com/office/drawing/2014/main" id="{CFA1EE20-0E00-4123-9101-8BD44217F31F}"/>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096000" y="1558049"/>
            <a:ext cx="5013191" cy="5299952"/>
          </a:xfrm>
        </p:spPr>
      </p:pic>
      <p:pic>
        <p:nvPicPr>
          <p:cNvPr id="10" name="Content Placeholder 9">
            <a:extLst>
              <a:ext uri="{FF2B5EF4-FFF2-40B4-BE49-F238E27FC236}">
                <a16:creationId xmlns:a16="http://schemas.microsoft.com/office/drawing/2014/main" id="{3D3F7792-0081-485F-8B3A-FE2396D2520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0208" y="1605673"/>
            <a:ext cx="4657104" cy="5252327"/>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349509" y="3324226"/>
            <a:ext cx="676281" cy="390524"/>
          </a:xfrm>
          <a:prstGeom prst="curvedConnector3">
            <a:avLst>
              <a:gd name="adj1" fmla="val 4859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25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97931"/>
            <a:ext cx="11539128" cy="1325563"/>
          </a:xfrm>
        </p:spPr>
        <p:txBody>
          <a:bodyPr>
            <a:normAutofit/>
          </a:bodyPr>
          <a:lstStyle/>
          <a:p>
            <a:r>
              <a:rPr lang="en-US" sz="4000" dirty="0">
                <a:solidFill>
                  <a:schemeClr val="bg2"/>
                </a:solidFill>
                <a:latin typeface="Proxima Nova"/>
              </a:rPr>
              <a:t>Chapter 2 Ex 4 – Registration page	</a:t>
            </a:r>
            <a:endParaRPr lang="en-AE" sz="4000" dirty="0">
              <a:solidFill>
                <a:schemeClr val="bg2"/>
              </a:solidFill>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227632"/>
            <a:ext cx="1245790" cy="461665"/>
          </a:xfrm>
          <a:prstGeom prst="rect">
            <a:avLst/>
          </a:prstGeom>
          <a:noFill/>
        </p:spPr>
        <p:txBody>
          <a:bodyPr wrap="square" rtlCol="0">
            <a:spAutoFit/>
          </a:bodyPr>
          <a:lstStyle/>
          <a:p>
            <a:r>
              <a:rPr lang="en-US" sz="2400" dirty="0">
                <a:solidFill>
                  <a:schemeClr val="bg1"/>
                </a:solidFill>
              </a:rPr>
              <a:t>Output</a:t>
            </a:r>
            <a:endParaRPr lang="en-AE" sz="2400" dirty="0">
              <a:solidFill>
                <a:schemeClr val="bg1"/>
              </a:solidFill>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349509" y="3324226"/>
            <a:ext cx="676281" cy="390524"/>
          </a:xfrm>
          <a:prstGeom prst="curvedConnector3">
            <a:avLst>
              <a:gd name="adj1" fmla="val 4859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2" name="Content Placeholder 11">
            <a:extLst>
              <a:ext uri="{FF2B5EF4-FFF2-40B4-BE49-F238E27FC236}">
                <a16:creationId xmlns:a16="http://schemas.microsoft.com/office/drawing/2014/main" id="{C81539D2-7FDD-4ECA-AEBA-91731BA7C6EF}"/>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l="856" t="297" r="144" b="401"/>
          <a:stretch/>
        </p:blipFill>
        <p:spPr>
          <a:xfrm>
            <a:off x="4057918" y="1014413"/>
            <a:ext cx="3259461" cy="5710237"/>
          </a:xfrm>
        </p:spPr>
      </p:pic>
      <p:cxnSp>
        <p:nvCxnSpPr>
          <p:cNvPr id="16" name="Connector: Curved 15">
            <a:extLst>
              <a:ext uri="{FF2B5EF4-FFF2-40B4-BE49-F238E27FC236}">
                <a16:creationId xmlns:a16="http://schemas.microsoft.com/office/drawing/2014/main" id="{8899E2DD-B733-49E6-A6F9-F3C414C3341A}"/>
              </a:ext>
            </a:extLst>
          </p:cNvPr>
          <p:cNvCxnSpPr>
            <a:cxnSpLocks/>
          </p:cNvCxnSpPr>
          <p:nvPr/>
        </p:nvCxnSpPr>
        <p:spPr>
          <a:xfrm>
            <a:off x="1898662" y="1618156"/>
            <a:ext cx="1320788" cy="1105994"/>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82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07108"/>
            <a:ext cx="11539128" cy="1325563"/>
          </a:xfrm>
        </p:spPr>
        <p:txBody>
          <a:bodyPr>
            <a:normAutofit/>
          </a:bodyPr>
          <a:lstStyle/>
          <a:p>
            <a:r>
              <a:rPr lang="en-US" sz="4000" dirty="0">
                <a:solidFill>
                  <a:schemeClr val="bg2"/>
                </a:solidFill>
                <a:latin typeface="Proxima Nova"/>
              </a:rPr>
              <a:t>Chapter 2 Ex 5 - Calculator</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642383"/>
            <a:ext cx="10753088" cy="873209"/>
          </a:xfrm>
        </p:spPr>
        <p:txBody>
          <a:bodyPr>
            <a:noAutofit/>
          </a:bodyPr>
          <a:lstStyle/>
          <a:p>
            <a:pPr>
              <a:lnSpc>
                <a:spcPct val="150000"/>
              </a:lnSpc>
            </a:pPr>
            <a:r>
              <a:rPr lang="en-US" sz="1400" b="0" i="0" dirty="0">
                <a:solidFill>
                  <a:srgbClr val="FFFFFF"/>
                </a:solidFill>
                <a:effectLst/>
                <a:latin typeface="Proxima Nova"/>
              </a:rPr>
              <a:t>This Python code uses </a:t>
            </a:r>
            <a:r>
              <a:rPr lang="en-US" sz="1400" b="0" i="0" dirty="0" err="1">
                <a:solidFill>
                  <a:srgbClr val="FFFFFF"/>
                </a:solidFill>
                <a:effectLst/>
                <a:latin typeface="Proxima Nova"/>
              </a:rPr>
              <a:t>tkinter</a:t>
            </a:r>
            <a:r>
              <a:rPr lang="en-US" sz="1400" b="0" i="0" dirty="0">
                <a:solidFill>
                  <a:srgbClr val="FFFFFF"/>
                </a:solidFill>
                <a:effectLst/>
                <a:latin typeface="Proxima Nova"/>
              </a:rPr>
              <a:t> to create a basic calculator with GUI. Users can perform addition, subtraction, multiplication, division, and modulo operations. The result is displayed on the interface, with comments explaining each function.</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rot="16200000">
            <a:off x="-88108" y="3288280"/>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pic>
        <p:nvPicPr>
          <p:cNvPr id="10" name="Content Placeholder 9">
            <a:extLst>
              <a:ext uri="{FF2B5EF4-FFF2-40B4-BE49-F238E27FC236}">
                <a16:creationId xmlns:a16="http://schemas.microsoft.com/office/drawing/2014/main" id="{895642EB-5255-4BC9-87BC-35A8D20FB4C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627003" y="1619948"/>
            <a:ext cx="4124743" cy="5234220"/>
          </a:xfrm>
        </p:spPr>
      </p:pic>
      <p:pic>
        <p:nvPicPr>
          <p:cNvPr id="13" name="Content Placeholder 12">
            <a:extLst>
              <a:ext uri="{FF2B5EF4-FFF2-40B4-BE49-F238E27FC236}">
                <a16:creationId xmlns:a16="http://schemas.microsoft.com/office/drawing/2014/main" id="{74BDE89C-4488-451E-81C0-B9C5BADC3BC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1512" y="1542918"/>
            <a:ext cx="2673616" cy="5274876"/>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2939622" y="3751093"/>
            <a:ext cx="548641" cy="379385"/>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7294CD-71A5-4780-9E75-183F5AE3077C}"/>
              </a:ext>
            </a:extLst>
          </p:cNvPr>
          <p:cNvSpPr txBox="1"/>
          <p:nvPr/>
        </p:nvSpPr>
        <p:spPr>
          <a:xfrm>
            <a:off x="8150952" y="1550072"/>
            <a:ext cx="1245790" cy="461665"/>
          </a:xfrm>
          <a:prstGeom prst="rect">
            <a:avLst/>
          </a:prstGeom>
          <a:noFill/>
        </p:spPr>
        <p:txBody>
          <a:bodyPr wrap="square" rtlCol="0">
            <a:spAutoFit/>
          </a:bodyPr>
          <a:lstStyle/>
          <a:p>
            <a:r>
              <a:rPr lang="en-US" sz="2400" dirty="0">
                <a:solidFill>
                  <a:schemeClr val="bg1"/>
                </a:solidFill>
              </a:rPr>
              <a:t>Output</a:t>
            </a:r>
            <a:endParaRPr lang="en-AE" sz="2400" dirty="0">
              <a:solidFill>
                <a:schemeClr val="bg1"/>
              </a:solidFill>
            </a:endParaRPr>
          </a:p>
        </p:txBody>
      </p:sp>
      <p:pic>
        <p:nvPicPr>
          <p:cNvPr id="17" name="Picture 16">
            <a:extLst>
              <a:ext uri="{FF2B5EF4-FFF2-40B4-BE49-F238E27FC236}">
                <a16:creationId xmlns:a16="http://schemas.microsoft.com/office/drawing/2014/main" id="{32F64E37-B887-4940-ACE2-3F531CBAFA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4806" y="2246881"/>
            <a:ext cx="3134162" cy="3419952"/>
          </a:xfrm>
          <a:prstGeom prst="rect">
            <a:avLst/>
          </a:prstGeom>
        </p:spPr>
      </p:pic>
    </p:spTree>
    <p:extLst>
      <p:ext uri="{BB962C8B-B14F-4D97-AF65-F5344CB8AC3E}">
        <p14:creationId xmlns:p14="http://schemas.microsoft.com/office/powerpoint/2010/main" val="2765254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1512" y="-154489"/>
            <a:ext cx="11539128" cy="1325563"/>
          </a:xfrm>
        </p:spPr>
        <p:txBody>
          <a:bodyPr>
            <a:normAutofit/>
          </a:bodyPr>
          <a:lstStyle/>
          <a:p>
            <a:r>
              <a:rPr lang="en-US" sz="4000" dirty="0">
                <a:solidFill>
                  <a:schemeClr val="bg2"/>
                </a:solidFill>
                <a:latin typeface="Proxima Nova"/>
              </a:rPr>
              <a:t>Chapter 2 Ex A Bonus - Temperature Converter</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34340" y="824597"/>
            <a:ext cx="11418568" cy="275934"/>
          </a:xfrm>
        </p:spPr>
        <p:txBody>
          <a:bodyPr>
            <a:noAutofit/>
          </a:bodyPr>
          <a:lstStyle/>
          <a:p>
            <a:pPr>
              <a:lnSpc>
                <a:spcPct val="150000"/>
              </a:lnSpc>
            </a:pPr>
            <a:r>
              <a:rPr lang="en-US" sz="1400" b="0" i="0" dirty="0">
                <a:solidFill>
                  <a:srgbClr val="FFFFFF"/>
                </a:solidFill>
                <a:effectLst/>
                <a:latin typeface="Proxima Nova"/>
              </a:rPr>
              <a:t>This code uses </a:t>
            </a:r>
            <a:r>
              <a:rPr lang="en-US" sz="1400" b="0" i="0" dirty="0" err="1">
                <a:solidFill>
                  <a:srgbClr val="FFFFFF"/>
                </a:solidFill>
                <a:effectLst/>
                <a:latin typeface="Proxima Nova"/>
              </a:rPr>
              <a:t>tkinter</a:t>
            </a:r>
            <a:r>
              <a:rPr lang="en-US" sz="1400" b="0" i="0" dirty="0">
                <a:solidFill>
                  <a:srgbClr val="FFFFFF"/>
                </a:solidFill>
                <a:effectLst/>
                <a:latin typeface="Proxima Nova"/>
              </a:rPr>
              <a:t> for a simple Celsius to Fahrenheit and Fahrenheit to Celsius converter. See the code, output, and comments below </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1066195"/>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5764239" y="4482026"/>
            <a:ext cx="1158771"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2" name="Content Placeholder 11">
            <a:extLst>
              <a:ext uri="{FF2B5EF4-FFF2-40B4-BE49-F238E27FC236}">
                <a16:creationId xmlns:a16="http://schemas.microsoft.com/office/drawing/2014/main" id="{6B33CD94-7413-4E4D-B71B-262DDD42F617}"/>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764239" y="1297027"/>
            <a:ext cx="6426401" cy="3277020"/>
          </a:xfrm>
        </p:spPr>
      </p:pic>
      <p:pic>
        <p:nvPicPr>
          <p:cNvPr id="18" name="Picture 17">
            <a:extLst>
              <a:ext uri="{FF2B5EF4-FFF2-40B4-BE49-F238E27FC236}">
                <a16:creationId xmlns:a16="http://schemas.microsoft.com/office/drawing/2014/main" id="{21D9E148-C2F2-4F29-A533-6E982D6DB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196" y="4851670"/>
            <a:ext cx="3732951" cy="1670512"/>
          </a:xfrm>
          <a:prstGeom prst="rect">
            <a:avLst/>
          </a:prstGeom>
        </p:spPr>
      </p:pic>
      <p:pic>
        <p:nvPicPr>
          <p:cNvPr id="33" name="Content Placeholder 32">
            <a:extLst>
              <a:ext uri="{FF2B5EF4-FFF2-40B4-BE49-F238E27FC236}">
                <a16:creationId xmlns:a16="http://schemas.microsoft.com/office/drawing/2014/main" id="{D2172430-A86F-4524-BCEC-1556DAA87B9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34340" y="1616872"/>
            <a:ext cx="4878484" cy="4726778"/>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962525" y="1934030"/>
            <a:ext cx="704240" cy="551995"/>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109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25032"/>
            <a:ext cx="11539128" cy="1325563"/>
          </a:xfrm>
        </p:spPr>
        <p:txBody>
          <a:bodyPr>
            <a:normAutofit/>
          </a:bodyPr>
          <a:lstStyle/>
          <a:p>
            <a:r>
              <a:rPr lang="en-US" sz="4000" dirty="0">
                <a:solidFill>
                  <a:schemeClr val="bg2"/>
                </a:solidFill>
                <a:latin typeface="Proxima Nova"/>
              </a:rPr>
              <a:t>Chapter 2 Ex B Bonus - Age Calculator</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34340" y="756918"/>
            <a:ext cx="11418568" cy="275934"/>
          </a:xfrm>
        </p:spPr>
        <p:txBody>
          <a:bodyPr>
            <a:noAutofit/>
          </a:bodyPr>
          <a:lstStyle/>
          <a:p>
            <a:pPr>
              <a:lnSpc>
                <a:spcPct val="150000"/>
              </a:lnSpc>
            </a:pPr>
            <a:r>
              <a:rPr lang="en-US" sz="1400" b="0" i="0" dirty="0">
                <a:solidFill>
                  <a:srgbClr val="FFFFFF"/>
                </a:solidFill>
                <a:effectLst/>
                <a:latin typeface="Proxima Nova"/>
              </a:rPr>
              <a:t>This code uses </a:t>
            </a:r>
            <a:r>
              <a:rPr lang="en-US" sz="1400" b="0" i="0" dirty="0" err="1">
                <a:solidFill>
                  <a:srgbClr val="FFFFFF"/>
                </a:solidFill>
                <a:effectLst/>
                <a:latin typeface="Proxima Nova"/>
              </a:rPr>
              <a:t>tkinter</a:t>
            </a:r>
            <a:r>
              <a:rPr lang="en-US" sz="1400" b="0" i="0" dirty="0">
                <a:solidFill>
                  <a:srgbClr val="FFFFFF"/>
                </a:solidFill>
                <a:effectLst/>
                <a:latin typeface="Proxima Nova"/>
              </a:rPr>
              <a:t> for a simple Celsius to Fahrenheit and Fahrenheit to Celsius converter. See the code, output, and comments below </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34340" y="1005554"/>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5973788" y="4604483"/>
            <a:ext cx="1158771"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9" name="Content Placeholder 8">
            <a:extLst>
              <a:ext uri="{FF2B5EF4-FFF2-40B4-BE49-F238E27FC236}">
                <a16:creationId xmlns:a16="http://schemas.microsoft.com/office/drawing/2014/main" id="{267EF0AD-9B37-48EF-B22E-DC4EEA61A8C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20143"/>
          <a:stretch/>
        </p:blipFill>
        <p:spPr>
          <a:xfrm>
            <a:off x="661668" y="1467219"/>
            <a:ext cx="5115606" cy="5378551"/>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819650" y="2082481"/>
            <a:ext cx="704240" cy="551995"/>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Content Placeholder 16">
            <a:extLst>
              <a:ext uri="{FF2B5EF4-FFF2-40B4-BE49-F238E27FC236}">
                <a16:creationId xmlns:a16="http://schemas.microsoft.com/office/drawing/2014/main" id="{F4A85AB8-899E-4D43-B6F9-42CA26008CE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880708" y="1100531"/>
            <a:ext cx="6172200" cy="3566030"/>
          </a:xfrm>
        </p:spPr>
      </p:pic>
      <p:pic>
        <p:nvPicPr>
          <p:cNvPr id="21" name="Picture 20">
            <a:extLst>
              <a:ext uri="{FF2B5EF4-FFF2-40B4-BE49-F238E27FC236}">
                <a16:creationId xmlns:a16="http://schemas.microsoft.com/office/drawing/2014/main" id="{D9B15100-08BE-47E7-855F-F1A7021D8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5588" y="4897570"/>
            <a:ext cx="3656295" cy="1860677"/>
          </a:xfrm>
          <a:prstGeom prst="rect">
            <a:avLst/>
          </a:prstGeom>
        </p:spPr>
      </p:pic>
    </p:spTree>
    <p:extLst>
      <p:ext uri="{BB962C8B-B14F-4D97-AF65-F5344CB8AC3E}">
        <p14:creationId xmlns:p14="http://schemas.microsoft.com/office/powerpoint/2010/main" val="2973851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1512" y="-296505"/>
            <a:ext cx="11539128" cy="1325563"/>
          </a:xfrm>
        </p:spPr>
        <p:txBody>
          <a:bodyPr>
            <a:normAutofit/>
          </a:bodyPr>
          <a:lstStyle/>
          <a:p>
            <a:r>
              <a:rPr lang="en-US" sz="4000" dirty="0">
                <a:solidFill>
                  <a:schemeClr val="bg2"/>
                </a:solidFill>
                <a:latin typeface="Proxima Nova"/>
              </a:rPr>
              <a:t>Chapter 2 Further Ex I - Count characters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987685"/>
            <a:ext cx="10753088" cy="275934"/>
          </a:xfrm>
        </p:spPr>
        <p:txBody>
          <a:bodyPr>
            <a:noAutofit/>
          </a:bodyPr>
          <a:lstStyle/>
          <a:p>
            <a:pPr>
              <a:lnSpc>
                <a:spcPct val="150000"/>
              </a:lnSpc>
            </a:pPr>
            <a:r>
              <a:rPr lang="en-US" sz="1400" b="0" i="0" dirty="0">
                <a:solidFill>
                  <a:srgbClr val="FFFFFF"/>
                </a:solidFill>
                <a:effectLst/>
                <a:latin typeface="Proxima Nova"/>
              </a:rPr>
              <a:t>This code demonstrates a program using the </a:t>
            </a:r>
            <a:r>
              <a:rPr lang="en-US" sz="1400" b="0" i="0" dirty="0" err="1">
                <a:solidFill>
                  <a:srgbClr val="FFFFFF"/>
                </a:solidFill>
                <a:effectLst/>
                <a:latin typeface="Proxima Nova"/>
              </a:rPr>
              <a:t>tkinter</a:t>
            </a:r>
            <a:r>
              <a:rPr lang="en-US" sz="1400" b="0" i="0" dirty="0">
                <a:solidFill>
                  <a:srgbClr val="FFFFFF"/>
                </a:solidFill>
                <a:effectLst/>
                <a:latin typeface="Proxima Nova"/>
              </a:rPr>
              <a:t> library to count the number of vowels, consonants, special characters, and total letters in a given sentence.</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1213785"/>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5472312" y="4480428"/>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9" name="Content Placeholder 8">
            <a:extLst>
              <a:ext uri="{FF2B5EF4-FFF2-40B4-BE49-F238E27FC236}">
                <a16:creationId xmlns:a16="http://schemas.microsoft.com/office/drawing/2014/main" id="{DC08D547-8491-4819-A176-0E245096B4A7}"/>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22" t="468" r="-258"/>
          <a:stretch/>
        </p:blipFill>
        <p:spPr>
          <a:xfrm>
            <a:off x="651512" y="1599652"/>
            <a:ext cx="3895550" cy="5240358"/>
          </a:xfrm>
        </p:spPr>
      </p:pic>
      <p:pic>
        <p:nvPicPr>
          <p:cNvPr id="12" name="Content Placeholder 11">
            <a:extLst>
              <a:ext uri="{FF2B5EF4-FFF2-40B4-BE49-F238E27FC236}">
                <a16:creationId xmlns:a16="http://schemas.microsoft.com/office/drawing/2014/main" id="{1F555755-A1B3-4291-A868-385932634F7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550291" y="1197075"/>
            <a:ext cx="5711474" cy="3299843"/>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145578" y="3181880"/>
            <a:ext cx="1326734" cy="1130531"/>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4D5E410B-6DA5-41FB-8F87-318234061E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5221" y="4711260"/>
            <a:ext cx="2601613" cy="2086856"/>
          </a:xfrm>
          <a:prstGeom prst="rect">
            <a:avLst/>
          </a:prstGeom>
        </p:spPr>
      </p:pic>
    </p:spTree>
    <p:extLst>
      <p:ext uri="{BB962C8B-B14F-4D97-AF65-F5344CB8AC3E}">
        <p14:creationId xmlns:p14="http://schemas.microsoft.com/office/powerpoint/2010/main" val="3549186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1512" y="-312701"/>
            <a:ext cx="11539128" cy="1325563"/>
          </a:xfrm>
        </p:spPr>
        <p:txBody>
          <a:bodyPr>
            <a:normAutofit/>
          </a:bodyPr>
          <a:lstStyle/>
          <a:p>
            <a:r>
              <a:rPr lang="en-US" sz="4000" dirty="0">
                <a:solidFill>
                  <a:schemeClr val="bg2"/>
                </a:solidFill>
                <a:latin typeface="Proxima Nova"/>
              </a:rPr>
              <a:t>Chapter 2 Further Ex II - Capitalize letters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2" y="998833"/>
            <a:ext cx="10753088" cy="275934"/>
          </a:xfrm>
        </p:spPr>
        <p:txBody>
          <a:bodyPr>
            <a:noAutofit/>
          </a:bodyPr>
          <a:lstStyle/>
          <a:p>
            <a:pPr>
              <a:lnSpc>
                <a:spcPct val="150000"/>
              </a:lnSpc>
            </a:pPr>
            <a:r>
              <a:rPr lang="en-US" sz="1400" b="0" i="0" dirty="0" err="1">
                <a:solidFill>
                  <a:srgbClr val="FFFFFF"/>
                </a:solidFill>
                <a:effectLst/>
                <a:latin typeface="Proxima Nova"/>
              </a:rPr>
              <a:t>Tkinter</a:t>
            </a:r>
            <a:r>
              <a:rPr lang="en-US" sz="1400" b="0" i="0" dirty="0">
                <a:solidFill>
                  <a:srgbClr val="FFFFFF"/>
                </a:solidFill>
                <a:effectLst/>
                <a:latin typeface="Proxima Nova"/>
              </a:rPr>
              <a:t> app for capitalizing user text. GUI with entry, capitalization button, and result label. </a:t>
            </a:r>
            <a:r>
              <a:rPr lang="en-US" sz="1400" b="0" i="0" dirty="0" err="1">
                <a:solidFill>
                  <a:srgbClr val="FFFFFF"/>
                </a:solidFill>
                <a:effectLst/>
                <a:latin typeface="Proxima Nova"/>
              </a:rPr>
              <a:t>capitalize_text</a:t>
            </a:r>
            <a:r>
              <a:rPr lang="en-US" sz="1400" b="0" i="0" dirty="0">
                <a:solidFill>
                  <a:srgbClr val="FFFFFF"/>
                </a:solidFill>
                <a:effectLst/>
                <a:latin typeface="Proxima Nova"/>
              </a:rPr>
              <a:t> converts input to uppercase, updating the result label. </a:t>
            </a:r>
            <a:r>
              <a:rPr lang="en-US" sz="1400" b="0" i="0" dirty="0" err="1">
                <a:solidFill>
                  <a:srgbClr val="FFFFFF"/>
                </a:solidFill>
                <a:effectLst/>
                <a:latin typeface="Proxima Nova"/>
              </a:rPr>
              <a:t>Tkinter</a:t>
            </a:r>
            <a:r>
              <a:rPr lang="en-US" sz="1400" b="0" i="0" dirty="0">
                <a:solidFill>
                  <a:srgbClr val="FFFFFF"/>
                </a:solidFill>
                <a:effectLst/>
                <a:latin typeface="Proxima Nova"/>
              </a:rPr>
              <a:t> event loop starts.</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2" y="1177788"/>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719690" y="1159865"/>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0" name="Content Placeholder 9">
            <a:extLst>
              <a:ext uri="{FF2B5EF4-FFF2-40B4-BE49-F238E27FC236}">
                <a16:creationId xmlns:a16="http://schemas.microsoft.com/office/drawing/2014/main" id="{5F070972-6C56-4394-BE72-ADF2792E204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512" y="1621530"/>
            <a:ext cx="4995835" cy="5196114"/>
          </a:xfrm>
        </p:spPr>
      </p:pic>
      <p:pic>
        <p:nvPicPr>
          <p:cNvPr id="13" name="Content Placeholder 12">
            <a:extLst>
              <a:ext uri="{FF2B5EF4-FFF2-40B4-BE49-F238E27FC236}">
                <a16:creationId xmlns:a16="http://schemas.microsoft.com/office/drawing/2014/main" id="{BEF4AE37-6F5E-424B-AE3B-4C06816E578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811130" y="1889355"/>
            <a:ext cx="3029373" cy="2276793"/>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701322" y="3027752"/>
            <a:ext cx="1549849" cy="80252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888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75859C-B95B-4A95-BF19-08A2FDC5666D}"/>
              </a:ext>
            </a:extLst>
          </p:cNvPr>
          <p:cNvSpPr txBox="1"/>
          <p:nvPr/>
        </p:nvSpPr>
        <p:spPr>
          <a:xfrm>
            <a:off x="2515985" y="2260108"/>
            <a:ext cx="9495905" cy="920252"/>
          </a:xfrm>
          <a:prstGeom prst="rect">
            <a:avLst/>
          </a:prstGeom>
          <a:noFill/>
        </p:spPr>
        <p:txBody>
          <a:bodyPr wrap="square" rtlCol="0">
            <a:spAutoFit/>
          </a:bodyPr>
          <a:lstStyle/>
          <a:p>
            <a:pPr>
              <a:lnSpc>
                <a:spcPct val="150000"/>
              </a:lnSpc>
            </a:pPr>
            <a:r>
              <a:rPr lang="en-US" sz="4000" b="0" i="0" dirty="0">
                <a:solidFill>
                  <a:srgbClr val="ECECF1"/>
                </a:solidFill>
                <a:effectLst/>
                <a:latin typeface="Söhne"/>
              </a:rPr>
              <a:t>Chapter 3 - Graphical User Interface </a:t>
            </a:r>
          </a:p>
        </p:txBody>
      </p:sp>
      <p:cxnSp>
        <p:nvCxnSpPr>
          <p:cNvPr id="6" name="Straight Connector 5">
            <a:extLst>
              <a:ext uri="{FF2B5EF4-FFF2-40B4-BE49-F238E27FC236}">
                <a16:creationId xmlns:a16="http://schemas.microsoft.com/office/drawing/2014/main" id="{552DAEAE-C50A-46A1-A921-8FBAB4B094AC}"/>
              </a:ext>
            </a:extLst>
          </p:cNvPr>
          <p:cNvCxnSpPr>
            <a:cxnSpLocks/>
          </p:cNvCxnSpPr>
          <p:nvPr/>
        </p:nvCxnSpPr>
        <p:spPr>
          <a:xfrm>
            <a:off x="2410691" y="3144986"/>
            <a:ext cx="779733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D568882-D5DC-446C-BACC-5719BC0A3F22}"/>
              </a:ext>
            </a:extLst>
          </p:cNvPr>
          <p:cNvSpPr txBox="1"/>
          <p:nvPr/>
        </p:nvSpPr>
        <p:spPr>
          <a:xfrm>
            <a:off x="3891099" y="3276289"/>
            <a:ext cx="4243547" cy="461665"/>
          </a:xfrm>
          <a:prstGeom prst="rect">
            <a:avLst/>
          </a:prstGeom>
          <a:noFill/>
        </p:spPr>
        <p:txBody>
          <a:bodyPr wrap="square" rtlCol="0">
            <a:spAutoFit/>
          </a:bodyPr>
          <a:lstStyle/>
          <a:p>
            <a:r>
              <a:rPr lang="en-US" sz="2400" dirty="0">
                <a:solidFill>
                  <a:schemeClr val="bg1"/>
                </a:solidFill>
                <a:latin typeface="Proxima Nova"/>
              </a:rPr>
              <a:t>Exercises, Bonus And Further </a:t>
            </a:r>
            <a:endParaRPr lang="en-AE" sz="2400" dirty="0">
              <a:solidFill>
                <a:schemeClr val="bg1"/>
              </a:solidFill>
              <a:latin typeface="Proxima Nova"/>
            </a:endParaRPr>
          </a:p>
        </p:txBody>
      </p:sp>
    </p:spTree>
    <p:extLst>
      <p:ext uri="{BB962C8B-B14F-4D97-AF65-F5344CB8AC3E}">
        <p14:creationId xmlns:p14="http://schemas.microsoft.com/office/powerpoint/2010/main" val="3611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15414"/>
            <a:ext cx="11539128" cy="1325563"/>
          </a:xfrm>
        </p:spPr>
        <p:txBody>
          <a:bodyPr>
            <a:normAutofit/>
          </a:bodyPr>
          <a:lstStyle/>
          <a:p>
            <a:r>
              <a:rPr lang="en-US" sz="4000" dirty="0">
                <a:solidFill>
                  <a:schemeClr val="bg2"/>
                </a:solidFill>
                <a:latin typeface="Proxima Nova"/>
              </a:rPr>
              <a:t>Chapter 3 Ex 1 - Greeting App</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576697" y="537404"/>
            <a:ext cx="10753088" cy="873209"/>
          </a:xfrm>
        </p:spPr>
        <p:txBody>
          <a:bodyPr>
            <a:noAutofit/>
          </a:bodyPr>
          <a:lstStyle/>
          <a:p>
            <a:pPr>
              <a:lnSpc>
                <a:spcPct val="150000"/>
              </a:lnSpc>
            </a:pPr>
            <a:r>
              <a:rPr lang="en-US" sz="1400" b="0" i="0" dirty="0">
                <a:solidFill>
                  <a:srgbClr val="FFFFFF"/>
                </a:solidFill>
                <a:effectLst/>
                <a:latin typeface="Proxima Nova"/>
              </a:rPr>
              <a:t>Captures user name and color choice for personalized greeting. Output: </a:t>
            </a:r>
            <a:r>
              <a:rPr lang="en-US" sz="1400" b="0" i="0" dirty="0" err="1">
                <a:solidFill>
                  <a:srgbClr val="FFFFFF"/>
                </a:solidFill>
                <a:effectLst/>
                <a:latin typeface="Proxima Nova"/>
              </a:rPr>
              <a:t>Tkinter</a:t>
            </a:r>
            <a:r>
              <a:rPr lang="en-US" sz="1400" b="0" i="0" dirty="0">
                <a:solidFill>
                  <a:srgbClr val="FFFFFF"/>
                </a:solidFill>
                <a:effectLst/>
                <a:latin typeface="Proxima Nova"/>
              </a:rPr>
              <a:t> window with entry fields, dropdown, and display label. Comments provide step-by-step explanation.</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576697" y="1410613"/>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5620256" y="3808826"/>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0" name="Content Placeholder 9">
            <a:extLst>
              <a:ext uri="{FF2B5EF4-FFF2-40B4-BE49-F238E27FC236}">
                <a16:creationId xmlns:a16="http://schemas.microsoft.com/office/drawing/2014/main" id="{E0540FB9-7FB1-4625-B038-B15D0840347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6697" y="1835670"/>
            <a:ext cx="4401679" cy="5022330"/>
          </a:xfrm>
        </p:spPr>
      </p:pic>
      <p:pic>
        <p:nvPicPr>
          <p:cNvPr id="13" name="Content Placeholder 12">
            <a:extLst>
              <a:ext uri="{FF2B5EF4-FFF2-40B4-BE49-F238E27FC236}">
                <a16:creationId xmlns:a16="http://schemas.microsoft.com/office/drawing/2014/main" id="{F24F9B98-BD9F-4F0E-A994-67D5D9713EC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673435" y="1527591"/>
            <a:ext cx="5306687" cy="2240600"/>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470317" y="2837934"/>
            <a:ext cx="1016117" cy="97089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9EFD92D-7213-4A1D-B7DF-DB3C95A3A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3626" y="4270491"/>
            <a:ext cx="2741896" cy="2460894"/>
          </a:xfrm>
          <a:prstGeom prst="rect">
            <a:avLst/>
          </a:prstGeom>
        </p:spPr>
      </p:pic>
    </p:spTree>
    <p:extLst>
      <p:ext uri="{BB962C8B-B14F-4D97-AF65-F5344CB8AC3E}">
        <p14:creationId xmlns:p14="http://schemas.microsoft.com/office/powerpoint/2010/main" val="3339602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35145"/>
            <a:ext cx="11539128" cy="1325563"/>
          </a:xfrm>
        </p:spPr>
        <p:txBody>
          <a:bodyPr>
            <a:normAutofit/>
          </a:bodyPr>
          <a:lstStyle/>
          <a:p>
            <a:r>
              <a:rPr lang="en-US" sz="4000" dirty="0">
                <a:solidFill>
                  <a:schemeClr val="bg2"/>
                </a:solidFill>
                <a:latin typeface="Proxima Nova"/>
              </a:rPr>
              <a:t>Chapter 3 Ex 2 - Coffee Vending Machine</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576697" y="537404"/>
            <a:ext cx="10753088" cy="873209"/>
          </a:xfrm>
        </p:spPr>
        <p:txBody>
          <a:bodyPr>
            <a:noAutofit/>
          </a:bodyPr>
          <a:lstStyle/>
          <a:p>
            <a:pPr>
              <a:lnSpc>
                <a:spcPct val="150000"/>
              </a:lnSpc>
            </a:pPr>
            <a:r>
              <a:rPr lang="en-US" sz="1400" b="0" i="0" dirty="0">
                <a:solidFill>
                  <a:srgbClr val="FFFFFF"/>
                </a:solidFill>
                <a:effectLst/>
                <a:latin typeface="Proxima Nova"/>
              </a:rPr>
              <a:t>This code allows users to select coffee type, sugar, and milk, and calculates the cost of the order. It provides feedback on the total cost and change after the user enters the payment amount. </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576697" y="1410613"/>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470317" y="2837934"/>
            <a:ext cx="1016117" cy="97089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B6206652-1EE1-4EBC-A993-E959EEC6D8F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44622" y="1872278"/>
            <a:ext cx="5183188" cy="4677929"/>
          </a:xfrm>
        </p:spPr>
      </p:pic>
      <p:pic>
        <p:nvPicPr>
          <p:cNvPr id="12" name="Content Placeholder 11">
            <a:extLst>
              <a:ext uri="{FF2B5EF4-FFF2-40B4-BE49-F238E27FC236}">
                <a16:creationId xmlns:a16="http://schemas.microsoft.com/office/drawing/2014/main" id="{F21E565F-3B07-4C62-96BF-C1885EF0F32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732252" y="1190416"/>
            <a:ext cx="5183188" cy="2984822"/>
          </a:xfrm>
        </p:spPr>
      </p:pic>
      <p:pic>
        <p:nvPicPr>
          <p:cNvPr id="17" name="Picture 16">
            <a:extLst>
              <a:ext uri="{FF2B5EF4-FFF2-40B4-BE49-F238E27FC236}">
                <a16:creationId xmlns:a16="http://schemas.microsoft.com/office/drawing/2014/main" id="{88CEDF03-1788-4068-BF4F-02C0703E08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2462" y="4122610"/>
            <a:ext cx="5231288" cy="2627078"/>
          </a:xfrm>
          <a:prstGeom prst="rect">
            <a:avLst/>
          </a:prstGeom>
        </p:spPr>
      </p:pic>
    </p:spTree>
    <p:extLst>
      <p:ext uri="{BB962C8B-B14F-4D97-AF65-F5344CB8AC3E}">
        <p14:creationId xmlns:p14="http://schemas.microsoft.com/office/powerpoint/2010/main" val="2400477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Ex 1 – User Input Output</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040459"/>
            <a:ext cx="9817992" cy="872922"/>
          </a:xfrm>
        </p:spPr>
        <p:txBody>
          <a:bodyPr>
            <a:noAutofit/>
          </a:bodyPr>
          <a:lstStyle/>
          <a:p>
            <a:pPr>
              <a:lnSpc>
                <a:spcPct val="150000"/>
              </a:lnSpc>
            </a:pPr>
            <a:r>
              <a:rPr lang="en-US" sz="1400" b="0" i="0" dirty="0">
                <a:solidFill>
                  <a:srgbClr val="FFFFFF"/>
                </a:solidFill>
                <a:effectLst/>
                <a:latin typeface="Proxima Nova"/>
              </a:rPr>
              <a:t>This code demonstrates a simple program that interacts with the user, capturing their name and age, and providing personalized messages based on the input. Below, you'll find the Python code, its corresponding output, and additional comments explaining each step.</a:t>
            </a:r>
            <a:endParaRPr lang="en-AE" sz="1400" dirty="0">
              <a:latin typeface="Proxima Nova"/>
            </a:endParaRPr>
          </a:p>
        </p:txBody>
      </p:sp>
      <p:pic>
        <p:nvPicPr>
          <p:cNvPr id="11" name="Content Placeholder 10">
            <a:extLst>
              <a:ext uri="{FF2B5EF4-FFF2-40B4-BE49-F238E27FC236}">
                <a16:creationId xmlns:a16="http://schemas.microsoft.com/office/drawing/2014/main" id="{95CF1EC2-CD13-4AC9-9EC7-C68CA55B674A}"/>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810"/>
          <a:stretch/>
        </p:blipFill>
        <p:spPr>
          <a:xfrm>
            <a:off x="546586" y="2669383"/>
            <a:ext cx="5374316" cy="3897253"/>
          </a:xfrm>
        </p:spPr>
      </p:pic>
      <p:pic>
        <p:nvPicPr>
          <p:cNvPr id="13" name="Content Placeholder 12">
            <a:extLst>
              <a:ext uri="{FF2B5EF4-FFF2-40B4-BE49-F238E27FC236}">
                <a16:creationId xmlns:a16="http://schemas.microsoft.com/office/drawing/2014/main" id="{5A4531FB-469F-4ED2-B420-8AC3F8EDC86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66658" y="3429000"/>
            <a:ext cx="4594272" cy="2041898"/>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550245" y="4143983"/>
            <a:ext cx="720855" cy="491249"/>
          </a:xfrm>
          <a:prstGeom prst="curvedConnector3">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4D32841-6B25-4B37-A102-96087A99DC15}"/>
              </a:ext>
            </a:extLst>
          </p:cNvPr>
          <p:cNvSpPr txBox="1"/>
          <p:nvPr/>
        </p:nvSpPr>
        <p:spPr>
          <a:xfrm>
            <a:off x="652872" y="2209525"/>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415784" y="2209525"/>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spTree>
    <p:extLst>
      <p:ext uri="{BB962C8B-B14F-4D97-AF65-F5344CB8AC3E}">
        <p14:creationId xmlns:p14="http://schemas.microsoft.com/office/powerpoint/2010/main" val="1098572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35145"/>
            <a:ext cx="11539128" cy="1325563"/>
          </a:xfrm>
        </p:spPr>
        <p:txBody>
          <a:bodyPr>
            <a:normAutofit/>
          </a:bodyPr>
          <a:lstStyle/>
          <a:p>
            <a:r>
              <a:rPr lang="en-US" sz="4000" dirty="0">
                <a:solidFill>
                  <a:schemeClr val="bg2"/>
                </a:solidFill>
                <a:latin typeface="Proxima Nova"/>
              </a:rPr>
              <a:t>Chapter 3 Ex 2 - Coffee Vending Machine</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576697" y="537404"/>
            <a:ext cx="10753088" cy="873209"/>
          </a:xfrm>
        </p:spPr>
        <p:txBody>
          <a:bodyPr>
            <a:noAutofit/>
          </a:bodyPr>
          <a:lstStyle/>
          <a:p>
            <a:pPr>
              <a:lnSpc>
                <a:spcPct val="150000"/>
              </a:lnSpc>
            </a:pPr>
            <a:r>
              <a:rPr lang="en-US" sz="1400" b="0" i="0" dirty="0">
                <a:solidFill>
                  <a:srgbClr val="FFFFFF"/>
                </a:solidFill>
                <a:effectLst/>
                <a:latin typeface="Proxima Nova"/>
              </a:rPr>
              <a:t>This code allows users to select coffee type, sugar, and milk, and calculates the cost of the order. It provides feedback on the total cost and change after the user enters the payment amount. </a:t>
            </a:r>
            <a:endParaRPr lang="en-AE" sz="1400" dirty="0">
              <a:latin typeface="Proxima Nova"/>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52872" y="1727011"/>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160273" y="3128879"/>
            <a:ext cx="1016117" cy="97089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9">
            <a:extLst>
              <a:ext uri="{FF2B5EF4-FFF2-40B4-BE49-F238E27FC236}">
                <a16:creationId xmlns:a16="http://schemas.microsoft.com/office/drawing/2014/main" id="{A39249DD-C7ED-4E91-AD3B-F599570FF10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441277" y="2275479"/>
            <a:ext cx="3467584" cy="3648584"/>
          </a:xfrm>
        </p:spPr>
      </p:pic>
      <p:pic>
        <p:nvPicPr>
          <p:cNvPr id="13" name="Picture 12">
            <a:extLst>
              <a:ext uri="{FF2B5EF4-FFF2-40B4-BE49-F238E27FC236}">
                <a16:creationId xmlns:a16="http://schemas.microsoft.com/office/drawing/2014/main" id="{5804A14C-9555-443C-A6E1-ADEF83597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9665" y="2775589"/>
            <a:ext cx="4001058" cy="1505160"/>
          </a:xfrm>
          <a:prstGeom prst="rect">
            <a:avLst/>
          </a:prstGeom>
        </p:spPr>
      </p:pic>
    </p:spTree>
    <p:extLst>
      <p:ext uri="{BB962C8B-B14F-4D97-AF65-F5344CB8AC3E}">
        <p14:creationId xmlns:p14="http://schemas.microsoft.com/office/powerpoint/2010/main" val="382853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35145"/>
            <a:ext cx="11539128" cy="1325563"/>
          </a:xfrm>
        </p:spPr>
        <p:txBody>
          <a:bodyPr>
            <a:normAutofit/>
          </a:bodyPr>
          <a:lstStyle/>
          <a:p>
            <a:r>
              <a:rPr lang="en-US" sz="4000" dirty="0">
                <a:solidFill>
                  <a:schemeClr val="bg2"/>
                </a:solidFill>
                <a:latin typeface="Proxima Nova"/>
              </a:rPr>
              <a:t>Chapter 3 Ex 3 – Area Function</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576697" y="583246"/>
            <a:ext cx="10753088" cy="873209"/>
          </a:xfrm>
        </p:spPr>
        <p:txBody>
          <a:bodyPr>
            <a:noAutofit/>
          </a:bodyPr>
          <a:lstStyle/>
          <a:p>
            <a:pPr>
              <a:lnSpc>
                <a:spcPct val="150000"/>
              </a:lnSpc>
            </a:pPr>
            <a:r>
              <a:rPr lang="en-US" sz="1400" b="0" i="0" dirty="0">
                <a:solidFill>
                  <a:srgbClr val="FFFFFF"/>
                </a:solidFill>
                <a:effectLst/>
                <a:latin typeface="Proxima Nova"/>
              </a:rPr>
              <a:t>Area Calculator using </a:t>
            </a:r>
            <a:r>
              <a:rPr lang="en-US" sz="1400" b="0" i="0" dirty="0" err="1">
                <a:solidFill>
                  <a:srgbClr val="FFFFFF"/>
                </a:solidFill>
                <a:effectLst/>
                <a:latin typeface="Proxima Nova"/>
              </a:rPr>
              <a:t>tkinter</a:t>
            </a:r>
            <a:r>
              <a:rPr lang="en-US" sz="1400" b="0" i="0" dirty="0">
                <a:solidFill>
                  <a:srgbClr val="FFFFFF"/>
                </a:solidFill>
                <a:effectLst/>
                <a:latin typeface="Proxima Nova"/>
              </a:rPr>
              <a:t> for circle, square, </a:t>
            </a:r>
            <a:r>
              <a:rPr lang="en-US" sz="1400" b="0" dirty="0">
                <a:solidFill>
                  <a:srgbClr val="FFFFFF"/>
                </a:solidFill>
                <a:effectLst/>
                <a:latin typeface="Proxima Nova"/>
              </a:rPr>
              <a:t>and rectangle. Entry widgets, Calculate buttons, and result </a:t>
            </a:r>
            <a:r>
              <a:rPr lang="en-US" sz="1400" b="0" i="0" dirty="0">
                <a:solidFill>
                  <a:srgbClr val="FFFFFF"/>
                </a:solidFill>
                <a:effectLst/>
                <a:latin typeface="Proxima Nova"/>
              </a:rPr>
              <a:t>labels provide a user-friendly </a:t>
            </a:r>
            <a:r>
              <a:rPr lang="en-US" sz="1400" b="0" i="0" dirty="0" err="1">
                <a:solidFill>
                  <a:srgbClr val="FFFFFF"/>
                </a:solidFill>
                <a:effectLst/>
                <a:latin typeface="Proxima Nova"/>
              </a:rPr>
              <a:t>interface.Functions</a:t>
            </a:r>
            <a:r>
              <a:rPr lang="en-US" sz="1400" b="0" i="0" dirty="0">
                <a:solidFill>
                  <a:srgbClr val="FFFFFF"/>
                </a:solidFill>
                <a:effectLst/>
                <a:latin typeface="Proxima Nova"/>
              </a:rPr>
              <a:t> validate inputs, and </a:t>
            </a:r>
            <a:r>
              <a:rPr lang="en-US" sz="1400" b="0" i="0" dirty="0" err="1">
                <a:solidFill>
                  <a:srgbClr val="FFFFFF"/>
                </a:solidFill>
                <a:effectLst/>
                <a:latin typeface="Proxima Nova"/>
              </a:rPr>
              <a:t>ttk</a:t>
            </a:r>
            <a:r>
              <a:rPr lang="en-US" sz="1400" b="0" i="0" dirty="0">
                <a:solidFill>
                  <a:srgbClr val="FFFFFF"/>
                </a:solidFill>
                <a:effectLst/>
                <a:latin typeface="Proxima Nova"/>
              </a:rPr>
              <a:t> module creates a tabbed interface for each shape.</a:t>
            </a:r>
            <a:endParaRPr lang="en-AE" sz="1400" dirty="0">
              <a:latin typeface="Proxima Nova"/>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576697" y="1516055"/>
            <a:ext cx="1247376" cy="461665"/>
          </a:xfrm>
          <a:prstGeom prst="rect">
            <a:avLst/>
          </a:prstGeom>
          <a:noFill/>
        </p:spPr>
        <p:txBody>
          <a:bodyPr wrap="square" rtlCol="0">
            <a:spAutoFit/>
          </a:bodyPr>
          <a:lstStyle/>
          <a:p>
            <a:r>
              <a:rPr lang="en-US" sz="2400" dirty="0">
                <a:solidFill>
                  <a:schemeClr val="bg1"/>
                </a:solidFill>
                <a:latin typeface="Proxima Nova"/>
              </a:rPr>
              <a:t>Code</a:t>
            </a:r>
            <a:endParaRPr lang="en-AE" sz="2400" dirty="0">
              <a:solidFill>
                <a:schemeClr val="bg1"/>
              </a:solidFill>
              <a:latin typeface="Proxima Nova"/>
            </a:endParaRPr>
          </a:p>
        </p:txBody>
      </p:sp>
      <p:pic>
        <p:nvPicPr>
          <p:cNvPr id="7" name="Content Placeholder 6">
            <a:extLst>
              <a:ext uri="{FF2B5EF4-FFF2-40B4-BE49-F238E27FC236}">
                <a16:creationId xmlns:a16="http://schemas.microsoft.com/office/drawing/2014/main" id="{3F7A6CB1-D64A-40A8-901B-AE80B805880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1990" b="30947"/>
          <a:stretch/>
        </p:blipFill>
        <p:spPr>
          <a:xfrm>
            <a:off x="518448" y="1977720"/>
            <a:ext cx="4053552" cy="4758458"/>
          </a:xfrm>
        </p:spPr>
      </p:pic>
      <p:pic>
        <p:nvPicPr>
          <p:cNvPr id="9" name="Picture 8">
            <a:extLst>
              <a:ext uri="{FF2B5EF4-FFF2-40B4-BE49-F238E27FC236}">
                <a16:creationId xmlns:a16="http://schemas.microsoft.com/office/drawing/2014/main" id="{178EACE9-50D2-4B4C-900E-D0FEBAF9D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2973" y="2872335"/>
            <a:ext cx="3584461" cy="3983311"/>
          </a:xfrm>
          <a:prstGeom prst="rect">
            <a:avLst/>
          </a:prstGeom>
        </p:spPr>
      </p:pic>
      <p:pic>
        <p:nvPicPr>
          <p:cNvPr id="12" name="Picture 11">
            <a:extLst>
              <a:ext uri="{FF2B5EF4-FFF2-40B4-BE49-F238E27FC236}">
                <a16:creationId xmlns:a16="http://schemas.microsoft.com/office/drawing/2014/main" id="{EFC79564-223C-43ED-B562-908E75FBB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7434" y="1549394"/>
            <a:ext cx="4053552" cy="4877268"/>
          </a:xfrm>
          <a:prstGeom prst="rect">
            <a:avLst/>
          </a:prstGeom>
        </p:spPr>
      </p:pic>
      <p:pic>
        <p:nvPicPr>
          <p:cNvPr id="18" name="Picture 17">
            <a:extLst>
              <a:ext uri="{FF2B5EF4-FFF2-40B4-BE49-F238E27FC236}">
                <a16:creationId xmlns:a16="http://schemas.microsoft.com/office/drawing/2014/main" id="{EDDEA2CA-52CF-47F5-8A62-3CA1713D12F0}"/>
              </a:ext>
            </a:extLst>
          </p:cNvPr>
          <p:cNvPicPr>
            <a:picLocks noChangeAspect="1"/>
          </p:cNvPicPr>
          <p:nvPr/>
        </p:nvPicPr>
        <p:blipFill rotWithShape="1">
          <a:blip r:embed="rId5">
            <a:extLst>
              <a:ext uri="{28A0092B-C50C-407E-A947-70E740481C1C}">
                <a14:useLocalDpi xmlns:a14="http://schemas.microsoft.com/office/drawing/2010/main" val="0"/>
              </a:ext>
            </a:extLst>
          </a:blip>
          <a:srcRect b="1045"/>
          <a:stretch/>
        </p:blipFill>
        <p:spPr>
          <a:xfrm>
            <a:off x="4512973" y="1485719"/>
            <a:ext cx="3048002" cy="1408829"/>
          </a:xfrm>
          <a:prstGeom prst="rect">
            <a:avLst/>
          </a:prstGeo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3780615" y="3036808"/>
            <a:ext cx="732358" cy="485446"/>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DE9C982F-3F80-4651-95F5-8414C0A4E806}"/>
              </a:ext>
            </a:extLst>
          </p:cNvPr>
          <p:cNvCxnSpPr>
            <a:cxnSpLocks/>
          </p:cNvCxnSpPr>
          <p:nvPr/>
        </p:nvCxnSpPr>
        <p:spPr>
          <a:xfrm flipV="1">
            <a:off x="7233168" y="3124532"/>
            <a:ext cx="732358" cy="485446"/>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8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77957"/>
            <a:ext cx="11539128" cy="1325563"/>
          </a:xfrm>
        </p:spPr>
        <p:txBody>
          <a:bodyPr>
            <a:normAutofit/>
          </a:bodyPr>
          <a:lstStyle/>
          <a:p>
            <a:r>
              <a:rPr lang="en-US" sz="4000" dirty="0">
                <a:solidFill>
                  <a:schemeClr val="bg2"/>
                </a:solidFill>
                <a:latin typeface="Proxima Nova"/>
              </a:rPr>
              <a:t>Chapter 3 Ex 4 - Draw Shape</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576697" y="514122"/>
            <a:ext cx="10753088" cy="873209"/>
          </a:xfrm>
        </p:spPr>
        <p:txBody>
          <a:bodyPr>
            <a:noAutofit/>
          </a:bodyPr>
          <a:lstStyle/>
          <a:p>
            <a:pPr>
              <a:lnSpc>
                <a:spcPct val="150000"/>
              </a:lnSpc>
            </a:pPr>
            <a:r>
              <a:rPr lang="en-US" sz="1400" b="0" i="0" dirty="0">
                <a:solidFill>
                  <a:srgbClr val="FFFFFF"/>
                </a:solidFill>
                <a:effectLst/>
                <a:latin typeface="Proxima Nova"/>
              </a:rPr>
              <a:t>This code demonstrates a program using the </a:t>
            </a:r>
            <a:r>
              <a:rPr lang="en-US" sz="1400" b="0" i="0" dirty="0" err="1">
                <a:solidFill>
                  <a:srgbClr val="FFFFFF"/>
                </a:solidFill>
                <a:effectLst/>
                <a:latin typeface="Proxima Nova"/>
              </a:rPr>
              <a:t>tkinter</a:t>
            </a:r>
            <a:r>
              <a:rPr lang="en-US" sz="1400" b="0" i="0" dirty="0">
                <a:solidFill>
                  <a:srgbClr val="FFFFFF"/>
                </a:solidFill>
                <a:effectLst/>
                <a:latin typeface="Proxima Nova"/>
              </a:rPr>
              <a:t> library to draw shapes based on user input. The main window includes a canvas for drawing, a dropdown menu to select a shape, and a button to initiate the drawing.</a:t>
            </a:r>
            <a:endParaRPr lang="en-AE" sz="1400" dirty="0">
              <a:latin typeface="Proxima Nova"/>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576697" y="1353186"/>
            <a:ext cx="1247376" cy="461665"/>
          </a:xfrm>
          <a:prstGeom prst="rect">
            <a:avLst/>
          </a:prstGeom>
          <a:noFill/>
        </p:spPr>
        <p:txBody>
          <a:bodyPr wrap="square" rtlCol="0">
            <a:spAutoFit/>
          </a:bodyPr>
          <a:lstStyle/>
          <a:p>
            <a:r>
              <a:rPr lang="en-US" sz="2400" dirty="0">
                <a:solidFill>
                  <a:schemeClr val="bg1"/>
                </a:solidFill>
                <a:latin typeface="Proxima Nova"/>
              </a:rPr>
              <a:t>Code</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510709" y="3405439"/>
            <a:ext cx="1347989" cy="71820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Content Placeholder 7">
            <a:extLst>
              <a:ext uri="{FF2B5EF4-FFF2-40B4-BE49-F238E27FC236}">
                <a16:creationId xmlns:a16="http://schemas.microsoft.com/office/drawing/2014/main" id="{948E9656-8329-407B-82DE-953B1AA2F3A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6697" y="1798490"/>
            <a:ext cx="3637857" cy="5053874"/>
          </a:xfrm>
        </p:spPr>
      </p:pic>
      <p:pic>
        <p:nvPicPr>
          <p:cNvPr id="11" name="Picture 10">
            <a:extLst>
              <a:ext uri="{FF2B5EF4-FFF2-40B4-BE49-F238E27FC236}">
                <a16:creationId xmlns:a16="http://schemas.microsoft.com/office/drawing/2014/main" id="{8674BB15-355C-494A-A0F5-2BD6E81ADE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303" y="2063969"/>
            <a:ext cx="4004163" cy="4210785"/>
          </a:xfrm>
          <a:prstGeom prst="rect">
            <a:avLst/>
          </a:prstGeom>
        </p:spPr>
      </p:pic>
      <p:sp>
        <p:nvSpPr>
          <p:cNvPr id="19" name="TextBox 18">
            <a:extLst>
              <a:ext uri="{FF2B5EF4-FFF2-40B4-BE49-F238E27FC236}">
                <a16:creationId xmlns:a16="http://schemas.microsoft.com/office/drawing/2014/main" id="{7AEEC283-D6C9-44C4-A9CB-A4054AFA678B}"/>
              </a:ext>
            </a:extLst>
          </p:cNvPr>
          <p:cNvSpPr txBox="1"/>
          <p:nvPr/>
        </p:nvSpPr>
        <p:spPr>
          <a:xfrm>
            <a:off x="6195287" y="1336825"/>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spTree>
    <p:extLst>
      <p:ext uri="{BB962C8B-B14F-4D97-AF65-F5344CB8AC3E}">
        <p14:creationId xmlns:p14="http://schemas.microsoft.com/office/powerpoint/2010/main" val="1558744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77957"/>
            <a:ext cx="11539128" cy="1325563"/>
          </a:xfrm>
        </p:spPr>
        <p:txBody>
          <a:bodyPr>
            <a:normAutofit/>
          </a:bodyPr>
          <a:lstStyle/>
          <a:p>
            <a:r>
              <a:rPr lang="en-US" sz="4000" dirty="0">
                <a:solidFill>
                  <a:schemeClr val="bg2"/>
                </a:solidFill>
                <a:latin typeface="Proxima Nova"/>
              </a:rPr>
              <a:t>Chapter 3 Bonus - Burger Shack Vendor</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576697" y="514122"/>
            <a:ext cx="10753088" cy="873209"/>
          </a:xfrm>
        </p:spPr>
        <p:txBody>
          <a:bodyPr>
            <a:noAutofit/>
          </a:bodyPr>
          <a:lstStyle/>
          <a:p>
            <a:pPr>
              <a:lnSpc>
                <a:spcPct val="150000"/>
              </a:lnSpc>
            </a:pPr>
            <a:r>
              <a:rPr lang="en-US" sz="1400" b="0" i="0" dirty="0">
                <a:solidFill>
                  <a:srgbClr val="FFFFFF"/>
                </a:solidFill>
                <a:effectLst/>
                <a:latin typeface="Proxima Nova"/>
              </a:rPr>
              <a:t>Simulates a burger shack vendor program. Users choose burgers, customize, and view transactions. Provides a transaction history with total cost and remaining balance. Python code, console output, and comments are detailed below.</a:t>
            </a:r>
            <a:endParaRPr lang="en-AE" sz="1400" dirty="0">
              <a:latin typeface="Proxima Nova"/>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rot="16200000">
            <a:off x="-368266" y="2950124"/>
            <a:ext cx="1247376" cy="461665"/>
          </a:xfrm>
          <a:prstGeom prst="rect">
            <a:avLst/>
          </a:prstGeom>
          <a:noFill/>
        </p:spPr>
        <p:txBody>
          <a:bodyPr wrap="square" rtlCol="0">
            <a:spAutoFit/>
          </a:bodyPr>
          <a:lstStyle/>
          <a:p>
            <a:r>
              <a:rPr lang="en-US" sz="2400" dirty="0">
                <a:solidFill>
                  <a:schemeClr val="bg1"/>
                </a:solidFill>
                <a:latin typeface="Proxima Nova"/>
              </a:rPr>
              <a:t>Code</a:t>
            </a:r>
            <a:endParaRPr lang="en-AE" sz="2400" dirty="0">
              <a:solidFill>
                <a:schemeClr val="bg1"/>
              </a:solidFill>
              <a:latin typeface="Proxima Nova"/>
            </a:endParaRPr>
          </a:p>
        </p:txBody>
      </p:sp>
      <p:pic>
        <p:nvPicPr>
          <p:cNvPr id="7" name="Content Placeholder 6">
            <a:extLst>
              <a:ext uri="{FF2B5EF4-FFF2-40B4-BE49-F238E27FC236}">
                <a16:creationId xmlns:a16="http://schemas.microsoft.com/office/drawing/2014/main" id="{CC3E9D72-1C48-47C0-BB10-E02F239B14D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2872" y="1447154"/>
            <a:ext cx="4037661" cy="5297917"/>
          </a:xfrm>
        </p:spPr>
      </p:pic>
      <p:pic>
        <p:nvPicPr>
          <p:cNvPr id="10" name="Picture 9">
            <a:extLst>
              <a:ext uri="{FF2B5EF4-FFF2-40B4-BE49-F238E27FC236}">
                <a16:creationId xmlns:a16="http://schemas.microsoft.com/office/drawing/2014/main" id="{8D1A9940-26AB-4F72-ADA8-AF90A0CBD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9043" y="1447154"/>
            <a:ext cx="4636289" cy="5398770"/>
          </a:xfrm>
          <a:prstGeom prst="rect">
            <a:avLst/>
          </a:prstGeo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119106" y="3310467"/>
            <a:ext cx="490315" cy="378684"/>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149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77957"/>
            <a:ext cx="11539128" cy="1325563"/>
          </a:xfrm>
        </p:spPr>
        <p:txBody>
          <a:bodyPr>
            <a:normAutofit/>
          </a:bodyPr>
          <a:lstStyle/>
          <a:p>
            <a:r>
              <a:rPr lang="en-US" sz="4000" dirty="0">
                <a:solidFill>
                  <a:schemeClr val="bg2"/>
                </a:solidFill>
                <a:latin typeface="Proxima Nova"/>
              </a:rPr>
              <a:t>Chapter 3 Bonus - Burger Shack Vendor</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576697" y="514122"/>
            <a:ext cx="10753088" cy="873209"/>
          </a:xfrm>
        </p:spPr>
        <p:txBody>
          <a:bodyPr>
            <a:noAutofit/>
          </a:bodyPr>
          <a:lstStyle/>
          <a:p>
            <a:pPr>
              <a:lnSpc>
                <a:spcPct val="150000"/>
              </a:lnSpc>
            </a:pPr>
            <a:r>
              <a:rPr lang="en-US" sz="1400" b="0" i="0" dirty="0">
                <a:solidFill>
                  <a:srgbClr val="FFFFFF"/>
                </a:solidFill>
                <a:effectLst/>
                <a:latin typeface="Proxima Nova"/>
              </a:rPr>
              <a:t>Simulates a burger shack vendor program. Users choose burgers, customize, and view transactions. Provides a transaction history with total cost and remaining balance. Python code, console output, and comments are detailed below.</a:t>
            </a:r>
            <a:endParaRPr lang="en-AE" sz="1400" dirty="0">
              <a:latin typeface="Proxima Nova"/>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rot="16200000">
            <a:off x="-368266" y="2950124"/>
            <a:ext cx="1247376" cy="461665"/>
          </a:xfrm>
          <a:prstGeom prst="rect">
            <a:avLst/>
          </a:prstGeom>
          <a:noFill/>
        </p:spPr>
        <p:txBody>
          <a:bodyPr wrap="square" rtlCol="0">
            <a:spAutoFit/>
          </a:bodyPr>
          <a:lstStyle/>
          <a:p>
            <a:r>
              <a:rPr lang="en-US" sz="2400" dirty="0">
                <a:solidFill>
                  <a:schemeClr val="bg1"/>
                </a:solidFill>
                <a:latin typeface="Proxima Nova"/>
              </a:rPr>
              <a:t>Code</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8490042" y="1613384"/>
            <a:ext cx="1347989" cy="71820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31331B3-22C3-4830-8EAD-4B4D2A653A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036" y="1387331"/>
            <a:ext cx="4103153" cy="5421418"/>
          </a:xfrm>
          <a:prstGeom prst="rect">
            <a:avLst/>
          </a:prstGeom>
        </p:spPr>
      </p:pic>
      <p:pic>
        <p:nvPicPr>
          <p:cNvPr id="16" name="Picture 15">
            <a:extLst>
              <a:ext uri="{FF2B5EF4-FFF2-40B4-BE49-F238E27FC236}">
                <a16:creationId xmlns:a16="http://schemas.microsoft.com/office/drawing/2014/main" id="{F0676C01-CC9C-49A2-9C33-8C3EED3B7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135" y="1494788"/>
            <a:ext cx="4651760" cy="5206503"/>
          </a:xfrm>
          <a:prstGeom prst="rect">
            <a:avLst/>
          </a:prstGeom>
        </p:spPr>
      </p:pic>
      <p:cxnSp>
        <p:nvCxnSpPr>
          <p:cNvPr id="12" name="Connector: Curved 11">
            <a:extLst>
              <a:ext uri="{FF2B5EF4-FFF2-40B4-BE49-F238E27FC236}">
                <a16:creationId xmlns:a16="http://schemas.microsoft.com/office/drawing/2014/main" id="{15DA26E2-C445-41AE-8065-E58E2FFC8705}"/>
              </a:ext>
            </a:extLst>
          </p:cNvPr>
          <p:cNvCxnSpPr>
            <a:cxnSpLocks/>
          </p:cNvCxnSpPr>
          <p:nvPr/>
        </p:nvCxnSpPr>
        <p:spPr>
          <a:xfrm flipV="1">
            <a:off x="4998970" y="3180956"/>
            <a:ext cx="490315" cy="378684"/>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295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77957"/>
            <a:ext cx="11539128" cy="1325563"/>
          </a:xfrm>
        </p:spPr>
        <p:txBody>
          <a:bodyPr>
            <a:normAutofit/>
          </a:bodyPr>
          <a:lstStyle/>
          <a:p>
            <a:r>
              <a:rPr lang="en-US" sz="4000" dirty="0">
                <a:solidFill>
                  <a:schemeClr val="bg2"/>
                </a:solidFill>
                <a:latin typeface="Proxima Nova"/>
              </a:rPr>
              <a:t>Chapter 3 Bonus - Burger Shack Vendor</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576697" y="514122"/>
            <a:ext cx="10753088" cy="873209"/>
          </a:xfrm>
        </p:spPr>
        <p:txBody>
          <a:bodyPr>
            <a:noAutofit/>
          </a:bodyPr>
          <a:lstStyle/>
          <a:p>
            <a:pPr>
              <a:lnSpc>
                <a:spcPct val="150000"/>
              </a:lnSpc>
            </a:pPr>
            <a:r>
              <a:rPr lang="en-US" sz="1400" b="0" i="0" dirty="0">
                <a:solidFill>
                  <a:srgbClr val="FFFFFF"/>
                </a:solidFill>
                <a:effectLst/>
                <a:latin typeface="Proxima Nova"/>
              </a:rPr>
              <a:t>Simulates a burger shack vendor program. Users choose burgers, customize, and view transactions. Provides a transaction history with total cost and remaining balance. Python code, console output, and comments are detailed below.</a:t>
            </a:r>
            <a:endParaRPr lang="en-AE" sz="1400" dirty="0">
              <a:latin typeface="Proxima Nova"/>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rot="16200000">
            <a:off x="-368266" y="2950124"/>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cxnSp>
        <p:nvCxnSpPr>
          <p:cNvPr id="12" name="Connector: Curved 11">
            <a:extLst>
              <a:ext uri="{FF2B5EF4-FFF2-40B4-BE49-F238E27FC236}">
                <a16:creationId xmlns:a16="http://schemas.microsoft.com/office/drawing/2014/main" id="{15DA26E2-C445-41AE-8065-E58E2FFC8705}"/>
              </a:ext>
            </a:extLst>
          </p:cNvPr>
          <p:cNvCxnSpPr>
            <a:cxnSpLocks/>
          </p:cNvCxnSpPr>
          <p:nvPr/>
        </p:nvCxnSpPr>
        <p:spPr>
          <a:xfrm flipV="1">
            <a:off x="5378900" y="3298924"/>
            <a:ext cx="490315" cy="378684"/>
          </a:xfrm>
          <a:prstGeom prst="curvedConnector3">
            <a:avLst>
              <a:gd name="adj1" fmla="val 5000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E6B21F4-1444-44DA-ADB7-741EBE8CB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635" y="1545678"/>
            <a:ext cx="4150252" cy="5312322"/>
          </a:xfrm>
          <a:prstGeom prst="rect">
            <a:avLst/>
          </a:prstGeom>
        </p:spPr>
      </p:pic>
      <p:pic>
        <p:nvPicPr>
          <p:cNvPr id="7" name="Picture 6">
            <a:extLst>
              <a:ext uri="{FF2B5EF4-FFF2-40B4-BE49-F238E27FC236}">
                <a16:creationId xmlns:a16="http://schemas.microsoft.com/office/drawing/2014/main" id="{9EFAFF9D-DA95-49DB-A7A3-4B9935AAF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241" y="2319182"/>
            <a:ext cx="2610214" cy="2219635"/>
          </a:xfrm>
          <a:prstGeom prst="rect">
            <a:avLst/>
          </a:prstGeom>
        </p:spPr>
      </p:pic>
    </p:spTree>
    <p:extLst>
      <p:ext uri="{BB962C8B-B14F-4D97-AF65-F5344CB8AC3E}">
        <p14:creationId xmlns:p14="http://schemas.microsoft.com/office/powerpoint/2010/main" val="1042518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15414"/>
            <a:ext cx="11539128" cy="1325563"/>
          </a:xfrm>
        </p:spPr>
        <p:txBody>
          <a:bodyPr>
            <a:normAutofit/>
          </a:bodyPr>
          <a:lstStyle/>
          <a:p>
            <a:r>
              <a:rPr lang="en-US" sz="4000" dirty="0">
                <a:solidFill>
                  <a:schemeClr val="bg2"/>
                </a:solidFill>
                <a:latin typeface="Proxima Nova"/>
              </a:rPr>
              <a:t>Chapter 3 Further Ex I - Vending Machine</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576696" y="537404"/>
            <a:ext cx="10753088" cy="873209"/>
          </a:xfrm>
        </p:spPr>
        <p:txBody>
          <a:bodyPr>
            <a:noAutofit/>
          </a:bodyPr>
          <a:lstStyle/>
          <a:p>
            <a:pPr>
              <a:lnSpc>
                <a:spcPct val="150000"/>
              </a:lnSpc>
            </a:pPr>
            <a:r>
              <a:rPr lang="en-US" sz="1400" b="0" i="0" dirty="0">
                <a:solidFill>
                  <a:srgbClr val="FFFFFF"/>
                </a:solidFill>
                <a:effectLst/>
                <a:latin typeface="Proxima Nova"/>
              </a:rPr>
              <a:t>Simple vending machine program using </a:t>
            </a:r>
            <a:r>
              <a:rPr lang="en-US" sz="1400" b="0" i="0" dirty="0" err="1">
                <a:solidFill>
                  <a:srgbClr val="FFFFFF"/>
                </a:solidFill>
                <a:effectLst/>
                <a:latin typeface="Proxima Nova"/>
              </a:rPr>
              <a:t>Tkinter</a:t>
            </a:r>
            <a:r>
              <a:rPr lang="en-US" sz="1400" b="0" i="0" dirty="0">
                <a:solidFill>
                  <a:srgbClr val="FFFFFF"/>
                </a:solidFill>
                <a:effectLst/>
                <a:latin typeface="Proxima Nova"/>
              </a:rPr>
              <a:t> and </a:t>
            </a:r>
            <a:r>
              <a:rPr lang="en-US" sz="1400" b="0" i="0" dirty="0" err="1">
                <a:solidFill>
                  <a:srgbClr val="FFFFFF"/>
                </a:solidFill>
                <a:effectLst/>
                <a:latin typeface="Proxima Nova"/>
              </a:rPr>
              <a:t>messagebox</a:t>
            </a:r>
            <a:r>
              <a:rPr lang="en-US" sz="1400" b="0" i="0" dirty="0">
                <a:solidFill>
                  <a:srgbClr val="FFFFFF"/>
                </a:solidFill>
                <a:effectLst/>
                <a:latin typeface="Proxima Nova"/>
              </a:rPr>
              <a:t>. Users can select items, enter quantity, and amount paid for a simulated purchase. The program checks stock, calculates the cost, and provides user feedback.</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576697" y="1321118"/>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9365950" y="1410613"/>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9" name="Content Placeholder 8">
            <a:extLst>
              <a:ext uri="{FF2B5EF4-FFF2-40B4-BE49-F238E27FC236}">
                <a16:creationId xmlns:a16="http://schemas.microsoft.com/office/drawing/2014/main" id="{B61491F3-8D33-4735-A6E6-FC214785C5B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6696" y="1759323"/>
            <a:ext cx="4706471" cy="5098677"/>
          </a:xfrm>
        </p:spPr>
      </p:pic>
      <p:pic>
        <p:nvPicPr>
          <p:cNvPr id="12" name="Content Placeholder 11">
            <a:extLst>
              <a:ext uri="{FF2B5EF4-FFF2-40B4-BE49-F238E27FC236}">
                <a16:creationId xmlns:a16="http://schemas.microsoft.com/office/drawing/2014/main" id="{8D303652-A1E7-48CC-AA5F-E3BE2CEC985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283167" y="1782783"/>
            <a:ext cx="3828601" cy="4251651"/>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267051" y="2738181"/>
            <a:ext cx="1016117" cy="97089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A8CABCBB-9AF4-4E79-8CC4-1E22DC598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2162" y="2273389"/>
            <a:ext cx="2053142" cy="2179797"/>
          </a:xfrm>
          <a:prstGeom prst="rect">
            <a:avLst/>
          </a:prstGeom>
        </p:spPr>
      </p:pic>
      <p:pic>
        <p:nvPicPr>
          <p:cNvPr id="20" name="Picture 19">
            <a:extLst>
              <a:ext uri="{FF2B5EF4-FFF2-40B4-BE49-F238E27FC236}">
                <a16:creationId xmlns:a16="http://schemas.microsoft.com/office/drawing/2014/main" id="{BA0163B5-D4A5-4B7D-A4BF-59F23B0D9E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4920" y="4691075"/>
            <a:ext cx="1920384" cy="1249774"/>
          </a:xfrm>
          <a:prstGeom prst="rect">
            <a:avLst/>
          </a:prstGeom>
        </p:spPr>
      </p:pic>
    </p:spTree>
    <p:extLst>
      <p:ext uri="{BB962C8B-B14F-4D97-AF65-F5344CB8AC3E}">
        <p14:creationId xmlns:p14="http://schemas.microsoft.com/office/powerpoint/2010/main" val="3805840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15414"/>
            <a:ext cx="11539128" cy="1325563"/>
          </a:xfrm>
        </p:spPr>
        <p:txBody>
          <a:bodyPr>
            <a:normAutofit/>
          </a:bodyPr>
          <a:lstStyle/>
          <a:p>
            <a:r>
              <a:rPr lang="en-US" sz="4000" dirty="0">
                <a:solidFill>
                  <a:schemeClr val="bg2"/>
                </a:solidFill>
                <a:latin typeface="Proxima Nova"/>
              </a:rPr>
              <a:t>Chapter 3 Further Ex II - Guess Word</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576696" y="537404"/>
            <a:ext cx="10753088" cy="873209"/>
          </a:xfrm>
        </p:spPr>
        <p:txBody>
          <a:bodyPr>
            <a:noAutofit/>
          </a:bodyPr>
          <a:lstStyle/>
          <a:p>
            <a:pPr>
              <a:lnSpc>
                <a:spcPct val="150000"/>
              </a:lnSpc>
            </a:pPr>
            <a:r>
              <a:rPr lang="en-US" sz="1400" b="0" i="0" dirty="0">
                <a:solidFill>
                  <a:srgbClr val="FFFFFF"/>
                </a:solidFill>
                <a:effectLst/>
                <a:latin typeface="Proxima Nova"/>
              </a:rPr>
              <a:t>This code uses </a:t>
            </a:r>
            <a:r>
              <a:rPr lang="en-US" sz="1400" b="0" i="0" dirty="0" err="1">
                <a:solidFill>
                  <a:srgbClr val="FFFFFF"/>
                </a:solidFill>
                <a:effectLst/>
                <a:latin typeface="Proxima Nova"/>
              </a:rPr>
              <a:t>Tkinter</a:t>
            </a:r>
            <a:r>
              <a:rPr lang="en-US" sz="1400" b="0" i="0" dirty="0">
                <a:solidFill>
                  <a:srgbClr val="FFFFFF"/>
                </a:solidFill>
                <a:effectLst/>
                <a:latin typeface="Proxima Nova"/>
              </a:rPr>
              <a:t> to create a word guessing game. Users unscramble shuffled words, and the program checks their guesses, updates the score, and provides feedback. Code, output, and comments are included for clarity.</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576697" y="1321118"/>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9365950" y="1410613"/>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0" name="Content Placeholder 9">
            <a:extLst>
              <a:ext uri="{FF2B5EF4-FFF2-40B4-BE49-F238E27FC236}">
                <a16:creationId xmlns:a16="http://schemas.microsoft.com/office/drawing/2014/main" id="{18BDD762-30BA-4B45-BE11-5D39088EA71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6696" y="1782783"/>
            <a:ext cx="4328291" cy="4953886"/>
          </a:xfrm>
        </p:spPr>
      </p:pic>
      <p:pic>
        <p:nvPicPr>
          <p:cNvPr id="13" name="Content Placeholder 12">
            <a:extLst>
              <a:ext uri="{FF2B5EF4-FFF2-40B4-BE49-F238E27FC236}">
                <a16:creationId xmlns:a16="http://schemas.microsoft.com/office/drawing/2014/main" id="{5913354B-3893-439F-A8D4-DDA892A0F13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725020" y="1782782"/>
            <a:ext cx="4593635" cy="3751135"/>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058204" y="2928640"/>
            <a:ext cx="666816" cy="500360"/>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F7F06C-E460-465D-B603-42D00DD60A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9160" y="2263801"/>
            <a:ext cx="2534419" cy="2096371"/>
          </a:xfrm>
          <a:prstGeom prst="rect">
            <a:avLst/>
          </a:prstGeom>
        </p:spPr>
      </p:pic>
      <p:pic>
        <p:nvPicPr>
          <p:cNvPr id="22" name="Picture 21">
            <a:extLst>
              <a:ext uri="{FF2B5EF4-FFF2-40B4-BE49-F238E27FC236}">
                <a16:creationId xmlns:a16="http://schemas.microsoft.com/office/drawing/2014/main" id="{916B5A62-F62D-4E55-A62C-2E63D1FD7A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0709" y="4643773"/>
            <a:ext cx="2061435" cy="1241637"/>
          </a:xfrm>
          <a:prstGeom prst="rect">
            <a:avLst/>
          </a:prstGeom>
        </p:spPr>
      </p:pic>
    </p:spTree>
    <p:extLst>
      <p:ext uri="{BB962C8B-B14F-4D97-AF65-F5344CB8AC3E}">
        <p14:creationId xmlns:p14="http://schemas.microsoft.com/office/powerpoint/2010/main" val="16590254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75859C-B95B-4A95-BF19-08A2FDC5666D}"/>
              </a:ext>
            </a:extLst>
          </p:cNvPr>
          <p:cNvSpPr txBox="1"/>
          <p:nvPr/>
        </p:nvSpPr>
        <p:spPr>
          <a:xfrm>
            <a:off x="1720118" y="2241862"/>
            <a:ext cx="9495905" cy="878830"/>
          </a:xfrm>
          <a:prstGeom prst="rect">
            <a:avLst/>
          </a:prstGeom>
          <a:noFill/>
        </p:spPr>
        <p:txBody>
          <a:bodyPr wrap="square" rtlCol="0">
            <a:spAutoFit/>
          </a:bodyPr>
          <a:lstStyle/>
          <a:p>
            <a:pPr>
              <a:lnSpc>
                <a:spcPct val="150000"/>
              </a:lnSpc>
            </a:pPr>
            <a:r>
              <a:rPr lang="en-US" sz="3800" b="0" i="0" dirty="0">
                <a:solidFill>
                  <a:srgbClr val="ECECF1"/>
                </a:solidFill>
                <a:effectLst/>
                <a:latin typeface="Söhne"/>
              </a:rPr>
              <a:t>Chapter 4 - File Handling &amp; Regular Expressions </a:t>
            </a:r>
          </a:p>
        </p:txBody>
      </p:sp>
      <p:cxnSp>
        <p:nvCxnSpPr>
          <p:cNvPr id="6" name="Straight Connector 5">
            <a:extLst>
              <a:ext uri="{FF2B5EF4-FFF2-40B4-BE49-F238E27FC236}">
                <a16:creationId xmlns:a16="http://schemas.microsoft.com/office/drawing/2014/main" id="{552DAEAE-C50A-46A1-A921-8FBAB4B094AC}"/>
              </a:ext>
            </a:extLst>
          </p:cNvPr>
          <p:cNvCxnSpPr>
            <a:cxnSpLocks/>
          </p:cNvCxnSpPr>
          <p:nvPr/>
        </p:nvCxnSpPr>
        <p:spPr>
          <a:xfrm>
            <a:off x="2410691" y="3144986"/>
            <a:ext cx="779733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D568882-D5DC-446C-BACC-5719BC0A3F22}"/>
              </a:ext>
            </a:extLst>
          </p:cNvPr>
          <p:cNvSpPr txBox="1"/>
          <p:nvPr/>
        </p:nvSpPr>
        <p:spPr>
          <a:xfrm>
            <a:off x="3891099" y="3276289"/>
            <a:ext cx="4243547" cy="461665"/>
          </a:xfrm>
          <a:prstGeom prst="rect">
            <a:avLst/>
          </a:prstGeom>
          <a:noFill/>
        </p:spPr>
        <p:txBody>
          <a:bodyPr wrap="square" rtlCol="0">
            <a:spAutoFit/>
          </a:bodyPr>
          <a:lstStyle/>
          <a:p>
            <a:r>
              <a:rPr lang="en-US" sz="2400" dirty="0">
                <a:solidFill>
                  <a:schemeClr val="bg1"/>
                </a:solidFill>
                <a:latin typeface="Proxima Nova"/>
              </a:rPr>
              <a:t>Exercises, Bonus And Further </a:t>
            </a:r>
            <a:endParaRPr lang="en-AE" sz="2400" dirty="0">
              <a:solidFill>
                <a:schemeClr val="bg1"/>
              </a:solidFill>
              <a:latin typeface="Proxima Nova"/>
            </a:endParaRPr>
          </a:p>
        </p:txBody>
      </p:sp>
    </p:spTree>
    <p:extLst>
      <p:ext uri="{BB962C8B-B14F-4D97-AF65-F5344CB8AC3E}">
        <p14:creationId xmlns:p14="http://schemas.microsoft.com/office/powerpoint/2010/main" val="33113277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1539128" cy="1325563"/>
          </a:xfrm>
        </p:spPr>
        <p:txBody>
          <a:bodyPr>
            <a:normAutofit/>
          </a:bodyPr>
          <a:lstStyle/>
          <a:p>
            <a:r>
              <a:rPr lang="en-US" sz="4000" dirty="0">
                <a:solidFill>
                  <a:schemeClr val="bg2"/>
                </a:solidFill>
                <a:latin typeface="Proxima Nova"/>
              </a:rPr>
              <a:t>Chapter 4 Ex 1 - User information</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1" y="942435"/>
            <a:ext cx="11144250" cy="275934"/>
          </a:xfrm>
        </p:spPr>
        <p:txBody>
          <a:bodyPr>
            <a:noAutofit/>
          </a:bodyPr>
          <a:lstStyle/>
          <a:p>
            <a:pPr>
              <a:lnSpc>
                <a:spcPct val="150000"/>
              </a:lnSpc>
            </a:pPr>
            <a:r>
              <a:rPr lang="en-US" sz="1400" b="0" i="0" dirty="0">
                <a:solidFill>
                  <a:srgbClr val="FFFFFF"/>
                </a:solidFill>
                <a:effectLst/>
                <a:latin typeface="Proxima Nova"/>
              </a:rPr>
              <a:t>This </a:t>
            </a:r>
            <a:r>
              <a:rPr lang="en-US" sz="1400" b="0" i="0" dirty="0" err="1">
                <a:solidFill>
                  <a:srgbClr val="FFFFFF"/>
                </a:solidFill>
                <a:effectLst/>
                <a:latin typeface="Proxima Nova"/>
              </a:rPr>
              <a:t>tkinter</a:t>
            </a:r>
            <a:r>
              <a:rPr lang="en-US" sz="1400" b="0" i="0" dirty="0">
                <a:solidFill>
                  <a:srgbClr val="FFFFFF"/>
                </a:solidFill>
                <a:effectLst/>
                <a:latin typeface="Proxima Nova"/>
              </a:rPr>
              <a:t>-based code captures user info (name, age, hometown), saving it to 'bio.txt'. Functions handle data. See code and output</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1" y="1237561"/>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8813775" y="1236462"/>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8" name="Content Placeholder 17">
            <a:extLst>
              <a:ext uri="{FF2B5EF4-FFF2-40B4-BE49-F238E27FC236}">
                <a16:creationId xmlns:a16="http://schemas.microsoft.com/office/drawing/2014/main" id="{A40D640F-757E-4A56-AE60-958C70D91140}"/>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4244769" y="1807256"/>
            <a:ext cx="4732802" cy="3859255"/>
          </a:xfrm>
        </p:spPr>
      </p:pic>
      <p:pic>
        <p:nvPicPr>
          <p:cNvPr id="16" name="Content Placeholder 15">
            <a:extLst>
              <a:ext uri="{FF2B5EF4-FFF2-40B4-BE49-F238E27FC236}">
                <a16:creationId xmlns:a16="http://schemas.microsoft.com/office/drawing/2014/main" id="{C3C65D4E-DB84-449B-A9EC-0B2C76E026E8}"/>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1112"/>
          <a:stretch/>
        </p:blipFill>
        <p:spPr>
          <a:xfrm>
            <a:off x="651511" y="1730205"/>
            <a:ext cx="3471601" cy="4384846"/>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3557848" y="2961564"/>
            <a:ext cx="565264" cy="313651"/>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C73DF738-C606-4650-8008-52ED6E3828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9228" y="2406890"/>
            <a:ext cx="2305372" cy="2343477"/>
          </a:xfrm>
          <a:prstGeom prst="rect">
            <a:avLst/>
          </a:prstGeom>
        </p:spPr>
      </p:pic>
      <p:pic>
        <p:nvPicPr>
          <p:cNvPr id="29" name="Picture 28">
            <a:extLst>
              <a:ext uri="{FF2B5EF4-FFF2-40B4-BE49-F238E27FC236}">
                <a16:creationId xmlns:a16="http://schemas.microsoft.com/office/drawing/2014/main" id="{0C2A6ACF-AA1E-49C2-A269-27D7B7AF1E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9228" y="5407875"/>
            <a:ext cx="1590897" cy="581106"/>
          </a:xfrm>
          <a:prstGeom prst="rect">
            <a:avLst/>
          </a:prstGeom>
        </p:spPr>
      </p:pic>
      <p:cxnSp>
        <p:nvCxnSpPr>
          <p:cNvPr id="30" name="Connector: Curved 29">
            <a:extLst>
              <a:ext uri="{FF2B5EF4-FFF2-40B4-BE49-F238E27FC236}">
                <a16:creationId xmlns:a16="http://schemas.microsoft.com/office/drawing/2014/main" id="{687E5E25-DCDD-42DF-B2E1-F7500965B120}"/>
              </a:ext>
            </a:extLst>
          </p:cNvPr>
          <p:cNvCxnSpPr>
            <a:cxnSpLocks/>
          </p:cNvCxnSpPr>
          <p:nvPr/>
        </p:nvCxnSpPr>
        <p:spPr>
          <a:xfrm rot="5400000">
            <a:off x="9669296" y="4984497"/>
            <a:ext cx="394995" cy="189248"/>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73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Ex 2 - Math's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41249" y="1015254"/>
            <a:ext cx="9817992" cy="872922"/>
          </a:xfrm>
        </p:spPr>
        <p:txBody>
          <a:bodyPr>
            <a:noAutofit/>
          </a:bodyPr>
          <a:lstStyle/>
          <a:p>
            <a:pPr>
              <a:lnSpc>
                <a:spcPct val="150000"/>
              </a:lnSpc>
            </a:pPr>
            <a:r>
              <a:rPr lang="en-US" sz="1300" b="0" i="0" dirty="0">
                <a:solidFill>
                  <a:srgbClr val="FFFFFF"/>
                </a:solidFill>
                <a:effectLst/>
                <a:latin typeface="Proxima Nova"/>
              </a:rPr>
              <a:t>This code demonstrates a straightforward mathematical program that interacts with the user. It prompts the user to input two integer numbers, performs basic arithmetic operations (addition, subtraction, multiplication, division, and modulo), and outputs the results. </a:t>
            </a:r>
            <a:r>
              <a:rPr lang="en-US" sz="1350" b="0" i="0" dirty="0">
                <a:solidFill>
                  <a:srgbClr val="FFFFFF"/>
                </a:solidFill>
                <a:effectLst/>
                <a:latin typeface="Proxima Nova"/>
              </a:rPr>
              <a:t>Below</a:t>
            </a:r>
            <a:r>
              <a:rPr lang="en-US" sz="1300" b="0" i="0" dirty="0">
                <a:solidFill>
                  <a:srgbClr val="FFFFFF"/>
                </a:solidFill>
                <a:effectLst/>
                <a:latin typeface="Proxima Nova"/>
              </a:rPr>
              <a:t>, you'll find the Python code, its corresponding output, and additional comments explaining each step.</a:t>
            </a:r>
            <a:endParaRPr lang="en-AE" sz="13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2199337"/>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817916" y="2170601"/>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7" name="Content Placeholder 6">
            <a:extLst>
              <a:ext uri="{FF2B5EF4-FFF2-40B4-BE49-F238E27FC236}">
                <a16:creationId xmlns:a16="http://schemas.microsoft.com/office/drawing/2014/main" id="{0EE4D900-FE93-4E63-A819-3431B2C466A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2739" y="2661002"/>
            <a:ext cx="6546733" cy="3775449"/>
          </a:xfrm>
        </p:spPr>
      </p:pic>
      <p:pic>
        <p:nvPicPr>
          <p:cNvPr id="12" name="Content Placeholder 11">
            <a:extLst>
              <a:ext uri="{FF2B5EF4-FFF2-40B4-BE49-F238E27FC236}">
                <a16:creationId xmlns:a16="http://schemas.microsoft.com/office/drawing/2014/main" id="{85ADDC23-28B6-4C28-ACBB-4BD44413593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895351" y="3552052"/>
            <a:ext cx="4803909" cy="1681428"/>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a:off x="6206247" y="4066162"/>
            <a:ext cx="525293" cy="326604"/>
          </a:xfrm>
          <a:prstGeom prst="curvedConnector3">
            <a:avLst>
              <a:gd name="adj1" fmla="val 38889"/>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9722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1539128" cy="1325563"/>
          </a:xfrm>
        </p:spPr>
        <p:txBody>
          <a:bodyPr>
            <a:normAutofit/>
          </a:bodyPr>
          <a:lstStyle/>
          <a:p>
            <a:r>
              <a:rPr lang="en-US" sz="4000" dirty="0">
                <a:solidFill>
                  <a:schemeClr val="bg2"/>
                </a:solidFill>
                <a:latin typeface="Proxima Nova"/>
              </a:rPr>
              <a:t>Chapter 4 Ex 2 - </a:t>
            </a:r>
            <a:r>
              <a:rPr lang="en-US" sz="4000" dirty="0" err="1">
                <a:solidFill>
                  <a:schemeClr val="bg2"/>
                </a:solidFill>
                <a:latin typeface="Proxima Nova"/>
              </a:rPr>
              <a:t>CountString</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1" y="974677"/>
            <a:ext cx="11144250" cy="275934"/>
          </a:xfrm>
        </p:spPr>
        <p:txBody>
          <a:bodyPr>
            <a:noAutofit/>
          </a:bodyPr>
          <a:lstStyle/>
          <a:p>
            <a:pPr>
              <a:lnSpc>
                <a:spcPct val="150000"/>
              </a:lnSpc>
            </a:pPr>
            <a:r>
              <a:rPr lang="en-US" sz="1400" b="0" i="0" dirty="0">
                <a:solidFill>
                  <a:srgbClr val="FFFFFF"/>
                </a:solidFill>
                <a:effectLst/>
                <a:latin typeface="Proxima Nova"/>
              </a:rPr>
              <a:t>GUI program using </a:t>
            </a:r>
            <a:r>
              <a:rPr lang="en-US" sz="1400" b="0" i="0" dirty="0" err="1">
                <a:solidFill>
                  <a:srgbClr val="FFFFFF"/>
                </a:solidFill>
                <a:effectLst/>
                <a:latin typeface="Proxima Nova"/>
              </a:rPr>
              <a:t>tkinter</a:t>
            </a:r>
            <a:r>
              <a:rPr lang="en-US" sz="1400" b="0" i="0" dirty="0">
                <a:solidFill>
                  <a:srgbClr val="FFFFFF"/>
                </a:solidFill>
                <a:effectLst/>
                <a:latin typeface="Proxima Nova"/>
              </a:rPr>
              <a:t> to count occurrences of specified strings in a file.</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1" y="1237561"/>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8953629" y="1237561"/>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3557848" y="2961564"/>
            <a:ext cx="565264" cy="313651"/>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E5FD80E3-ACC3-4748-8B53-B4216BB6FD6B}"/>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44681"/>
          <a:stretch/>
        </p:blipFill>
        <p:spPr>
          <a:xfrm>
            <a:off x="651511" y="1699226"/>
            <a:ext cx="3920489" cy="4067240"/>
          </a:xfrm>
        </p:spPr>
      </p:pic>
      <p:pic>
        <p:nvPicPr>
          <p:cNvPr id="11" name="Content Placeholder 10">
            <a:extLst>
              <a:ext uri="{FF2B5EF4-FFF2-40B4-BE49-F238E27FC236}">
                <a16:creationId xmlns:a16="http://schemas.microsoft.com/office/drawing/2014/main" id="{3CE7366E-2A75-4CF0-A449-D2DB089E7850}"/>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b="876"/>
          <a:stretch/>
        </p:blipFill>
        <p:spPr>
          <a:xfrm>
            <a:off x="4713215" y="1718418"/>
            <a:ext cx="3824777" cy="3317132"/>
          </a:xfrm>
        </p:spPr>
      </p:pic>
      <p:cxnSp>
        <p:nvCxnSpPr>
          <p:cNvPr id="20" name="Connector: Curved 19">
            <a:extLst>
              <a:ext uri="{FF2B5EF4-FFF2-40B4-BE49-F238E27FC236}">
                <a16:creationId xmlns:a16="http://schemas.microsoft.com/office/drawing/2014/main" id="{5FFEFEE9-314F-4263-B11F-643D49739912}"/>
              </a:ext>
            </a:extLst>
          </p:cNvPr>
          <p:cNvCxnSpPr>
            <a:cxnSpLocks/>
          </p:cNvCxnSpPr>
          <p:nvPr/>
        </p:nvCxnSpPr>
        <p:spPr>
          <a:xfrm flipV="1">
            <a:off x="4272248" y="3732846"/>
            <a:ext cx="349464" cy="268010"/>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775BDDC-A5EC-4BEC-95B8-518EBF9539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1744" y="2014849"/>
            <a:ext cx="3038816" cy="1979711"/>
          </a:xfrm>
          <a:prstGeom prst="rect">
            <a:avLst/>
          </a:prstGeom>
        </p:spPr>
      </p:pic>
    </p:spTree>
    <p:extLst>
      <p:ext uri="{BB962C8B-B14F-4D97-AF65-F5344CB8AC3E}">
        <p14:creationId xmlns:p14="http://schemas.microsoft.com/office/powerpoint/2010/main" val="9912373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1539128" cy="1325563"/>
          </a:xfrm>
        </p:spPr>
        <p:txBody>
          <a:bodyPr>
            <a:normAutofit/>
          </a:bodyPr>
          <a:lstStyle/>
          <a:p>
            <a:r>
              <a:rPr lang="en-US" sz="4000" dirty="0">
                <a:solidFill>
                  <a:schemeClr val="bg2"/>
                </a:solidFill>
                <a:latin typeface="Proxima Nova"/>
              </a:rPr>
              <a:t>Chapter 4 Ex 3 - Reading to a List</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1511" y="974677"/>
            <a:ext cx="11144250" cy="275934"/>
          </a:xfrm>
        </p:spPr>
        <p:txBody>
          <a:bodyPr>
            <a:noAutofit/>
          </a:bodyPr>
          <a:lstStyle/>
          <a:p>
            <a:pPr>
              <a:lnSpc>
                <a:spcPct val="150000"/>
              </a:lnSpc>
            </a:pPr>
            <a:r>
              <a:rPr lang="en-US" sz="1400" b="0" i="0" dirty="0">
                <a:solidFill>
                  <a:srgbClr val="FFFFFF"/>
                </a:solidFill>
                <a:effectLst/>
                <a:latin typeface="Proxima Nova"/>
              </a:rPr>
              <a:t>Code reads numbers from numbers.txt, converts them to integers, and outputs the results.</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1511" y="1237561"/>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8351974" y="1063058"/>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3557848" y="2961564"/>
            <a:ext cx="565264" cy="313651"/>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9">
            <a:extLst>
              <a:ext uri="{FF2B5EF4-FFF2-40B4-BE49-F238E27FC236}">
                <a16:creationId xmlns:a16="http://schemas.microsoft.com/office/drawing/2014/main" id="{68D3D320-F1E0-4317-9D1E-232CD061FE3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511" y="1778764"/>
            <a:ext cx="7438550" cy="2094967"/>
          </a:xfrm>
        </p:spPr>
      </p:pic>
      <p:cxnSp>
        <p:nvCxnSpPr>
          <p:cNvPr id="20" name="Connector: Curved 19">
            <a:extLst>
              <a:ext uri="{FF2B5EF4-FFF2-40B4-BE49-F238E27FC236}">
                <a16:creationId xmlns:a16="http://schemas.microsoft.com/office/drawing/2014/main" id="{5FFEFEE9-314F-4263-B11F-643D49739912}"/>
              </a:ext>
            </a:extLst>
          </p:cNvPr>
          <p:cNvCxnSpPr>
            <a:cxnSpLocks/>
          </p:cNvCxnSpPr>
          <p:nvPr/>
        </p:nvCxnSpPr>
        <p:spPr>
          <a:xfrm>
            <a:off x="7449568" y="2945801"/>
            <a:ext cx="902406" cy="483199"/>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22" name="Content Placeholder 21">
            <a:extLst>
              <a:ext uri="{FF2B5EF4-FFF2-40B4-BE49-F238E27FC236}">
                <a16:creationId xmlns:a16="http://schemas.microsoft.com/office/drawing/2014/main" id="{977E386B-427C-4C68-A703-F6E24B20B8B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432751" y="1574309"/>
            <a:ext cx="1768497" cy="5089619"/>
          </a:xfrm>
        </p:spPr>
      </p:pic>
    </p:spTree>
    <p:extLst>
      <p:ext uri="{BB962C8B-B14F-4D97-AF65-F5344CB8AC3E}">
        <p14:creationId xmlns:p14="http://schemas.microsoft.com/office/powerpoint/2010/main" val="3295814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66322"/>
            <a:ext cx="11539128" cy="1325563"/>
          </a:xfrm>
        </p:spPr>
        <p:txBody>
          <a:bodyPr>
            <a:normAutofit/>
          </a:bodyPr>
          <a:lstStyle/>
          <a:p>
            <a:r>
              <a:rPr lang="en-US" sz="4000" dirty="0">
                <a:solidFill>
                  <a:schemeClr val="bg2"/>
                </a:solidFill>
                <a:latin typeface="Proxima Nova"/>
              </a:rPr>
              <a:t>Chapter 4 Ex 4 – Letter Count</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734870" y="807032"/>
            <a:ext cx="11539128" cy="275934"/>
          </a:xfrm>
        </p:spPr>
        <p:txBody>
          <a:bodyPr>
            <a:noAutofit/>
          </a:bodyPr>
          <a:lstStyle/>
          <a:p>
            <a:pPr>
              <a:lnSpc>
                <a:spcPct val="150000"/>
              </a:lnSpc>
            </a:pPr>
            <a:r>
              <a:rPr lang="en-US" sz="1400" b="0" i="0" dirty="0">
                <a:solidFill>
                  <a:srgbClr val="FFFFFF"/>
                </a:solidFill>
                <a:effectLst/>
                <a:latin typeface="Proxima Nova"/>
              </a:rPr>
              <a:t>GUI program for counting occurrences of a letter in a file.</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082966"/>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010103" y="1304897"/>
            <a:ext cx="1113904"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307575" y="3292425"/>
            <a:ext cx="1365667" cy="958136"/>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C43CD997-9C86-4DFC-B1DB-50A180160ED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7443" y="1458030"/>
            <a:ext cx="3495422" cy="5401011"/>
          </a:xfrm>
        </p:spPr>
      </p:pic>
      <p:pic>
        <p:nvPicPr>
          <p:cNvPr id="12" name="Content Placeholder 11">
            <a:extLst>
              <a:ext uri="{FF2B5EF4-FFF2-40B4-BE49-F238E27FC236}">
                <a16:creationId xmlns:a16="http://schemas.microsoft.com/office/drawing/2014/main" id="{807C2E5D-53C2-48E5-A57E-5D3D681EEE00}"/>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1699" t="367" r="-1699" b="-367"/>
          <a:stretch/>
        </p:blipFill>
        <p:spPr>
          <a:xfrm>
            <a:off x="6096000" y="2290652"/>
            <a:ext cx="3915321" cy="2267266"/>
          </a:xfrm>
        </p:spPr>
      </p:pic>
    </p:spTree>
    <p:extLst>
      <p:ext uri="{BB962C8B-B14F-4D97-AF65-F5344CB8AC3E}">
        <p14:creationId xmlns:p14="http://schemas.microsoft.com/office/powerpoint/2010/main" val="3231475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0629" y="-211090"/>
            <a:ext cx="11539128" cy="1325563"/>
          </a:xfrm>
        </p:spPr>
        <p:txBody>
          <a:bodyPr>
            <a:normAutofit/>
          </a:bodyPr>
          <a:lstStyle/>
          <a:p>
            <a:r>
              <a:rPr lang="en-US" sz="4000" dirty="0">
                <a:solidFill>
                  <a:schemeClr val="bg2"/>
                </a:solidFill>
                <a:latin typeface="Proxima Nova"/>
              </a:rPr>
              <a:t>Chapter 4 Ex 5 – Password Check</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0629" y="1069371"/>
            <a:ext cx="11539128" cy="275934"/>
          </a:xfrm>
        </p:spPr>
        <p:txBody>
          <a:bodyPr>
            <a:noAutofit/>
          </a:bodyPr>
          <a:lstStyle/>
          <a:p>
            <a:pPr>
              <a:lnSpc>
                <a:spcPct val="150000"/>
              </a:lnSpc>
            </a:pPr>
            <a:r>
              <a:rPr lang="en-US" sz="1400" b="0" i="0" dirty="0">
                <a:solidFill>
                  <a:srgbClr val="FFFFFF"/>
                </a:solidFill>
                <a:effectLst/>
                <a:latin typeface="Proxima Nova"/>
              </a:rPr>
              <a:t>This code uses </a:t>
            </a:r>
            <a:r>
              <a:rPr lang="en-US" sz="1400" b="0" i="0" dirty="0" err="1">
                <a:solidFill>
                  <a:srgbClr val="FFFFFF"/>
                </a:solidFill>
                <a:effectLst/>
                <a:latin typeface="Proxima Nova"/>
              </a:rPr>
              <a:t>tkinter</a:t>
            </a:r>
            <a:r>
              <a:rPr lang="en-US" sz="1400" b="0" i="0" dirty="0">
                <a:solidFill>
                  <a:srgbClr val="FFFFFF"/>
                </a:solidFill>
                <a:effectLst/>
                <a:latin typeface="Proxima Nova"/>
              </a:rPr>
              <a:t> to create a password checking application. Users input a password, its validity is checked based on criteria, and the result is displayed along with remaining attempts.</a:t>
            </a:r>
          </a:p>
        </p:txBody>
      </p:sp>
      <p:sp>
        <p:nvSpPr>
          <p:cNvPr id="19" name="TextBox 18">
            <a:extLst>
              <a:ext uri="{FF2B5EF4-FFF2-40B4-BE49-F238E27FC236}">
                <a16:creationId xmlns:a16="http://schemas.microsoft.com/office/drawing/2014/main" id="{54D32841-6B25-4B37-A102-96087A99DC15}"/>
              </a:ext>
            </a:extLst>
          </p:cNvPr>
          <p:cNvSpPr txBox="1"/>
          <p:nvPr/>
        </p:nvSpPr>
        <p:spPr>
          <a:xfrm rot="16200000">
            <a:off x="-17948" y="2940527"/>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8392017" y="1114473"/>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0" name="Content Placeholder 9">
            <a:extLst>
              <a:ext uri="{FF2B5EF4-FFF2-40B4-BE49-F238E27FC236}">
                <a16:creationId xmlns:a16="http://schemas.microsoft.com/office/drawing/2014/main" id="{10B82245-8181-4096-A539-9B4093DED64E}"/>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591"/>
          <a:stretch/>
        </p:blipFill>
        <p:spPr>
          <a:xfrm>
            <a:off x="652871" y="1501774"/>
            <a:ext cx="3734045" cy="5358969"/>
          </a:xfrm>
        </p:spPr>
      </p:pic>
      <p:pic>
        <p:nvPicPr>
          <p:cNvPr id="14" name="Content Placeholder 13">
            <a:extLst>
              <a:ext uri="{FF2B5EF4-FFF2-40B4-BE49-F238E27FC236}">
                <a16:creationId xmlns:a16="http://schemas.microsoft.com/office/drawing/2014/main" id="{6D39CFD0-AF0B-4B2B-8979-63C1196B90D1}"/>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386916" y="1466756"/>
            <a:ext cx="4002859" cy="3949842"/>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3810393" y="3516283"/>
            <a:ext cx="497181" cy="451645"/>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6D43F21-6CB7-4A80-B578-4B3FBC513C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8962" y="1911096"/>
            <a:ext cx="2985670" cy="2810533"/>
          </a:xfrm>
          <a:prstGeom prst="rect">
            <a:avLst/>
          </a:prstGeom>
        </p:spPr>
      </p:pic>
    </p:spTree>
    <p:extLst>
      <p:ext uri="{BB962C8B-B14F-4D97-AF65-F5344CB8AC3E}">
        <p14:creationId xmlns:p14="http://schemas.microsoft.com/office/powerpoint/2010/main" val="32939173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40" name="Content Placeholder 39">
            <a:extLst>
              <a:ext uri="{FF2B5EF4-FFF2-40B4-BE49-F238E27FC236}">
                <a16:creationId xmlns:a16="http://schemas.microsoft.com/office/drawing/2014/main" id="{02E8DB62-3BDD-4A06-9749-2AB6E66EA620}"/>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52872" y="1667356"/>
            <a:ext cx="4544749" cy="5190644"/>
          </a:xfrm>
        </p:spPr>
      </p:pic>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166322"/>
            <a:ext cx="11539128" cy="1325563"/>
          </a:xfrm>
        </p:spPr>
        <p:txBody>
          <a:bodyPr>
            <a:normAutofit/>
          </a:bodyPr>
          <a:lstStyle/>
          <a:p>
            <a:r>
              <a:rPr lang="en-US" sz="4000" dirty="0">
                <a:solidFill>
                  <a:schemeClr val="bg2"/>
                </a:solidFill>
                <a:latin typeface="Proxima Nova"/>
              </a:rPr>
              <a:t>Chapter 4 Bonus Ex A - Petrol Price</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833592"/>
            <a:ext cx="11539128" cy="275934"/>
          </a:xfrm>
        </p:spPr>
        <p:txBody>
          <a:bodyPr>
            <a:noAutofit/>
          </a:bodyPr>
          <a:lstStyle/>
          <a:p>
            <a:pPr>
              <a:lnSpc>
                <a:spcPct val="150000"/>
              </a:lnSpc>
            </a:pPr>
            <a:r>
              <a:rPr lang="en-US" sz="1400" b="0" i="0" dirty="0">
                <a:solidFill>
                  <a:srgbClr val="FFFFFF"/>
                </a:solidFill>
                <a:effectLst/>
                <a:latin typeface="Proxima Nova"/>
              </a:rPr>
              <a:t>This </a:t>
            </a:r>
            <a:r>
              <a:rPr lang="en-US" sz="1400" b="0" i="0" dirty="0" err="1">
                <a:solidFill>
                  <a:srgbClr val="FFFFFF"/>
                </a:solidFill>
                <a:effectLst/>
                <a:latin typeface="Proxima Nova"/>
              </a:rPr>
              <a:t>tkinter</a:t>
            </a:r>
            <a:r>
              <a:rPr lang="en-US" sz="1400" b="0" i="0" dirty="0">
                <a:solidFill>
                  <a:srgbClr val="FFFFFF"/>
                </a:solidFill>
                <a:effectLst/>
                <a:latin typeface="Proxima Nova"/>
              </a:rPr>
              <a:t> program analyzes petrol data from 'petrolPrice.txt' and displays statistics in a GUI window.</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191440"/>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040541" y="4056804"/>
            <a:ext cx="1113904"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3891939" y="3199021"/>
            <a:ext cx="580309" cy="459957"/>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38" name="Content Placeholder 37">
            <a:extLst>
              <a:ext uri="{FF2B5EF4-FFF2-40B4-BE49-F238E27FC236}">
                <a16:creationId xmlns:a16="http://schemas.microsoft.com/office/drawing/2014/main" id="{42D4594D-31B8-4704-BCAD-9413E91560C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4671270"/>
            <a:ext cx="2972215" cy="1857634"/>
          </a:xfrm>
        </p:spPr>
      </p:pic>
      <p:pic>
        <p:nvPicPr>
          <p:cNvPr id="42" name="Picture 41">
            <a:extLst>
              <a:ext uri="{FF2B5EF4-FFF2-40B4-BE49-F238E27FC236}">
                <a16:creationId xmlns:a16="http://schemas.microsoft.com/office/drawing/2014/main" id="{FE38B0A6-DAD7-4D92-B408-5FCCE1E4E0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7428" y="1595988"/>
            <a:ext cx="4774034" cy="2312886"/>
          </a:xfrm>
          <a:prstGeom prst="rect">
            <a:avLst/>
          </a:prstGeom>
        </p:spPr>
      </p:pic>
    </p:spTree>
    <p:extLst>
      <p:ext uri="{BB962C8B-B14F-4D97-AF65-F5344CB8AC3E}">
        <p14:creationId xmlns:p14="http://schemas.microsoft.com/office/powerpoint/2010/main" val="3933221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27" name="Content Placeholder 26">
            <a:extLst>
              <a:ext uri="{FF2B5EF4-FFF2-40B4-BE49-F238E27FC236}">
                <a16:creationId xmlns:a16="http://schemas.microsoft.com/office/drawing/2014/main" id="{08EFA6A3-9DE3-41E5-A377-D471334851AC}"/>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368338" y="1421123"/>
            <a:ext cx="4884485" cy="3112462"/>
          </a:xfrm>
        </p:spPr>
      </p:pic>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4 Further Ex I - Check Input</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050168"/>
            <a:ext cx="11539128" cy="275934"/>
          </a:xfrm>
        </p:spPr>
        <p:txBody>
          <a:bodyPr>
            <a:noAutofit/>
          </a:bodyPr>
          <a:lstStyle/>
          <a:p>
            <a:pPr>
              <a:lnSpc>
                <a:spcPct val="150000"/>
              </a:lnSpc>
            </a:pPr>
            <a:r>
              <a:rPr lang="en-US" sz="1400" b="0" i="0" dirty="0">
                <a:solidFill>
                  <a:srgbClr val="FFFFFF"/>
                </a:solidFill>
                <a:effectLst/>
                <a:latin typeface="Proxima Nova"/>
              </a:rPr>
              <a:t>This </a:t>
            </a:r>
            <a:r>
              <a:rPr lang="en-US" sz="1400" b="0" i="0" dirty="0" err="1">
                <a:solidFill>
                  <a:srgbClr val="FFFFFF"/>
                </a:solidFill>
                <a:effectLst/>
                <a:latin typeface="Proxima Nova"/>
              </a:rPr>
              <a:t>tkinter</a:t>
            </a:r>
            <a:r>
              <a:rPr lang="en-US" sz="1400" b="0" i="0" dirty="0">
                <a:solidFill>
                  <a:srgbClr val="FFFFFF"/>
                </a:solidFill>
                <a:effectLst/>
                <a:latin typeface="Proxima Nova"/>
              </a:rPr>
              <a:t> program checks user input for conditions like alphanumeric characters, starting with a number, containing a specific substring, and starting with a particular word, providing feedback for each.</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326102"/>
            <a:ext cx="8754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Code</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6124408" y="4435568"/>
            <a:ext cx="111390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Proxima Nova"/>
                <a:ea typeface="+mn-ea"/>
                <a:cs typeface="+mn-cs"/>
              </a:rPr>
              <a:t>Output</a:t>
            </a:r>
            <a:endParaRPr kumimoji="0" lang="en-AE" sz="2400" b="0" i="0" u="none" strike="noStrike" kern="1200" cap="none" spc="0" normalizeH="0" baseline="0" noProof="0" dirty="0">
              <a:ln>
                <a:noFill/>
              </a:ln>
              <a:solidFill>
                <a:prstClr val="white"/>
              </a:solidFill>
              <a:effectLst/>
              <a:uLnTx/>
              <a:uFillTx/>
              <a:latin typeface="Proxima Nova"/>
              <a:ea typeface="+mn-ea"/>
              <a:cs typeface="+mn-cs"/>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3891939" y="3199021"/>
            <a:ext cx="580309" cy="459957"/>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24" name="Content Placeholder 23">
            <a:extLst>
              <a:ext uri="{FF2B5EF4-FFF2-40B4-BE49-F238E27FC236}">
                <a16:creationId xmlns:a16="http://schemas.microsoft.com/office/drawing/2014/main" id="{AD364184-7F67-4A01-8BC3-EBB4512A75A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2100" y="1750786"/>
            <a:ext cx="4631404" cy="4537366"/>
          </a:xfrm>
        </p:spPr>
      </p:pic>
      <p:pic>
        <p:nvPicPr>
          <p:cNvPr id="29" name="Picture 28">
            <a:extLst>
              <a:ext uri="{FF2B5EF4-FFF2-40B4-BE49-F238E27FC236}">
                <a16:creationId xmlns:a16="http://schemas.microsoft.com/office/drawing/2014/main" id="{06F2163D-1B9D-46E1-9378-E65003D6FA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580" y="4353524"/>
            <a:ext cx="2263520" cy="2504476"/>
          </a:xfrm>
          <a:prstGeom prst="rect">
            <a:avLst/>
          </a:prstGeom>
        </p:spPr>
      </p:pic>
      <p:cxnSp>
        <p:nvCxnSpPr>
          <p:cNvPr id="30" name="Connector: Curved 29">
            <a:extLst>
              <a:ext uri="{FF2B5EF4-FFF2-40B4-BE49-F238E27FC236}">
                <a16:creationId xmlns:a16="http://schemas.microsoft.com/office/drawing/2014/main" id="{1E6250A3-F4E0-4C93-A69D-4050142DD9C8}"/>
              </a:ext>
            </a:extLst>
          </p:cNvPr>
          <p:cNvCxnSpPr>
            <a:cxnSpLocks/>
          </p:cNvCxnSpPr>
          <p:nvPr/>
        </p:nvCxnSpPr>
        <p:spPr>
          <a:xfrm flipV="1">
            <a:off x="4746323" y="3062021"/>
            <a:ext cx="497181" cy="451645"/>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355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75859C-B95B-4A95-BF19-08A2FDC5666D}"/>
              </a:ext>
            </a:extLst>
          </p:cNvPr>
          <p:cNvSpPr txBox="1"/>
          <p:nvPr/>
        </p:nvSpPr>
        <p:spPr>
          <a:xfrm>
            <a:off x="1886373" y="2224734"/>
            <a:ext cx="9495905" cy="920252"/>
          </a:xfrm>
          <a:prstGeom prst="rect">
            <a:avLst/>
          </a:prstGeom>
          <a:noFill/>
        </p:spPr>
        <p:txBody>
          <a:bodyPr wrap="square" rtlCol="0">
            <a:spAutoFit/>
          </a:bodyPr>
          <a:lstStyle/>
          <a:p>
            <a:pPr>
              <a:lnSpc>
                <a:spcPct val="150000"/>
              </a:lnSpc>
            </a:pPr>
            <a:r>
              <a:rPr lang="en-US" sz="4000" b="0" i="0" dirty="0">
                <a:solidFill>
                  <a:srgbClr val="ECECF1"/>
                </a:solidFill>
                <a:effectLst/>
                <a:latin typeface="Söhne"/>
              </a:rPr>
              <a:t>Chapter 5 - Object Oriented Programming </a:t>
            </a:r>
          </a:p>
        </p:txBody>
      </p:sp>
      <p:cxnSp>
        <p:nvCxnSpPr>
          <p:cNvPr id="6" name="Straight Connector 5">
            <a:extLst>
              <a:ext uri="{FF2B5EF4-FFF2-40B4-BE49-F238E27FC236}">
                <a16:creationId xmlns:a16="http://schemas.microsoft.com/office/drawing/2014/main" id="{552DAEAE-C50A-46A1-A921-8FBAB4B094AC}"/>
              </a:ext>
            </a:extLst>
          </p:cNvPr>
          <p:cNvCxnSpPr>
            <a:cxnSpLocks/>
          </p:cNvCxnSpPr>
          <p:nvPr/>
        </p:nvCxnSpPr>
        <p:spPr>
          <a:xfrm>
            <a:off x="2410691" y="3144986"/>
            <a:ext cx="779733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D568882-D5DC-446C-BACC-5719BC0A3F22}"/>
              </a:ext>
            </a:extLst>
          </p:cNvPr>
          <p:cNvSpPr txBox="1"/>
          <p:nvPr/>
        </p:nvSpPr>
        <p:spPr>
          <a:xfrm>
            <a:off x="3891099" y="3276289"/>
            <a:ext cx="4243547" cy="461665"/>
          </a:xfrm>
          <a:prstGeom prst="rect">
            <a:avLst/>
          </a:prstGeom>
          <a:noFill/>
        </p:spPr>
        <p:txBody>
          <a:bodyPr wrap="square" rtlCol="0">
            <a:spAutoFit/>
          </a:bodyPr>
          <a:lstStyle/>
          <a:p>
            <a:r>
              <a:rPr lang="en-US" sz="2400" dirty="0">
                <a:solidFill>
                  <a:schemeClr val="bg1"/>
                </a:solidFill>
                <a:latin typeface="Proxima Nova"/>
              </a:rPr>
              <a:t>Exercises, Bonus And Further </a:t>
            </a:r>
            <a:endParaRPr lang="en-AE" sz="2400" dirty="0">
              <a:solidFill>
                <a:schemeClr val="bg1"/>
              </a:solidFill>
              <a:latin typeface="Proxima Nova"/>
            </a:endParaRPr>
          </a:p>
        </p:txBody>
      </p:sp>
    </p:spTree>
    <p:extLst>
      <p:ext uri="{BB962C8B-B14F-4D97-AF65-F5344CB8AC3E}">
        <p14:creationId xmlns:p14="http://schemas.microsoft.com/office/powerpoint/2010/main" val="31504771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5 Ex 1 - Woof </a:t>
            </a:r>
            <a:r>
              <a:rPr lang="en-US" sz="4000" dirty="0" err="1">
                <a:solidFill>
                  <a:schemeClr val="bg2"/>
                </a:solidFill>
                <a:latin typeface="Proxima Nova"/>
              </a:rPr>
              <a:t>Woof</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050168"/>
            <a:ext cx="11539128" cy="275934"/>
          </a:xfrm>
        </p:spPr>
        <p:txBody>
          <a:bodyPr>
            <a:noAutofit/>
          </a:bodyPr>
          <a:lstStyle/>
          <a:p>
            <a:pPr>
              <a:lnSpc>
                <a:spcPct val="150000"/>
              </a:lnSpc>
            </a:pPr>
            <a:r>
              <a:rPr lang="en-US" sz="1400" b="0" i="0" dirty="0">
                <a:solidFill>
                  <a:srgbClr val="FFFFFF"/>
                </a:solidFill>
                <a:effectLst/>
                <a:latin typeface="Proxima Nova"/>
              </a:rPr>
              <a:t>This code showcases a simple </a:t>
            </a:r>
            <a:r>
              <a:rPr lang="en-US" sz="1400" b="0" i="0" dirty="0" err="1">
                <a:solidFill>
                  <a:srgbClr val="FFFFFF"/>
                </a:solidFill>
                <a:effectLst/>
                <a:latin typeface="Proxima Nova"/>
              </a:rPr>
              <a:t>Tkinter</a:t>
            </a:r>
            <a:r>
              <a:rPr lang="en-US" sz="1400" b="0" i="0" dirty="0">
                <a:solidFill>
                  <a:srgbClr val="FFFFFF"/>
                </a:solidFill>
                <a:effectLst/>
                <a:latin typeface="Proxima Nova"/>
              </a:rPr>
              <a:t> GUI displaying information about two dogs and making the oldest dog </a:t>
            </a:r>
            <a:r>
              <a:rPr lang="en-US" sz="1400" b="0" i="0" dirty="0" err="1">
                <a:solidFill>
                  <a:srgbClr val="FFFFFF"/>
                </a:solidFill>
                <a:effectLst/>
                <a:latin typeface="Proxima Nova"/>
              </a:rPr>
              <a:t>woof.It</a:t>
            </a:r>
            <a:r>
              <a:rPr lang="en-US" sz="1400" b="0" i="0" dirty="0">
                <a:solidFill>
                  <a:srgbClr val="FFFFFF"/>
                </a:solidFill>
                <a:effectLst/>
                <a:latin typeface="Proxima Nova"/>
              </a:rPr>
              <a:t> defines a Dog class, retrieves and displays dog information, and creates a GUI to showcase the details.</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326102"/>
            <a:ext cx="8754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Code</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3891939" y="3199021"/>
            <a:ext cx="580309" cy="459957"/>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10045CB4-3E52-48FE-91D7-B53C5AFBC45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6097" y="1787766"/>
            <a:ext cx="3874361" cy="4887353"/>
          </a:xfrm>
        </p:spPr>
      </p:pic>
      <p:pic>
        <p:nvPicPr>
          <p:cNvPr id="11" name="Content Placeholder 10">
            <a:extLst>
              <a:ext uri="{FF2B5EF4-FFF2-40B4-BE49-F238E27FC236}">
                <a16:creationId xmlns:a16="http://schemas.microsoft.com/office/drawing/2014/main" id="{A1CDC949-0F5F-4F74-9336-1F2FAA49D05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653683" y="1705836"/>
            <a:ext cx="4686302" cy="2762692"/>
          </a:xfrm>
        </p:spPr>
      </p:pic>
      <p:cxnSp>
        <p:nvCxnSpPr>
          <p:cNvPr id="30" name="Connector: Curved 29">
            <a:extLst>
              <a:ext uri="{FF2B5EF4-FFF2-40B4-BE49-F238E27FC236}">
                <a16:creationId xmlns:a16="http://schemas.microsoft.com/office/drawing/2014/main" id="{1E6250A3-F4E0-4C93-A69D-4050142DD9C8}"/>
              </a:ext>
            </a:extLst>
          </p:cNvPr>
          <p:cNvCxnSpPr>
            <a:cxnSpLocks/>
          </p:cNvCxnSpPr>
          <p:nvPr/>
        </p:nvCxnSpPr>
        <p:spPr>
          <a:xfrm flipV="1">
            <a:off x="3975067" y="2552986"/>
            <a:ext cx="497181" cy="368741"/>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CD0AC1D-3A2C-44C7-A304-9BCCAE39B4DD}"/>
              </a:ext>
            </a:extLst>
          </p:cNvPr>
          <p:cNvSpPr txBox="1"/>
          <p:nvPr/>
        </p:nvSpPr>
        <p:spPr>
          <a:xfrm>
            <a:off x="7832770" y="4006863"/>
            <a:ext cx="111390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Proxima Nova"/>
                <a:ea typeface="+mn-ea"/>
                <a:cs typeface="+mn-cs"/>
              </a:rPr>
              <a:t>Output</a:t>
            </a:r>
            <a:endParaRPr kumimoji="0" lang="en-AE" sz="2400" b="0" i="0" u="none" strike="noStrike" kern="1200" cap="none" spc="0" normalizeH="0" baseline="0" noProof="0" dirty="0">
              <a:ln>
                <a:noFill/>
              </a:ln>
              <a:solidFill>
                <a:prstClr val="white"/>
              </a:solidFill>
              <a:effectLst/>
              <a:uLnTx/>
              <a:uFillTx/>
              <a:latin typeface="Proxima Nova"/>
              <a:ea typeface="+mn-ea"/>
              <a:cs typeface="+mn-cs"/>
            </a:endParaRPr>
          </a:p>
        </p:txBody>
      </p:sp>
      <p:pic>
        <p:nvPicPr>
          <p:cNvPr id="14" name="Picture 13">
            <a:extLst>
              <a:ext uri="{FF2B5EF4-FFF2-40B4-BE49-F238E27FC236}">
                <a16:creationId xmlns:a16="http://schemas.microsoft.com/office/drawing/2014/main" id="{C232C97D-5718-4771-8768-E640D5B6C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2770" y="4468528"/>
            <a:ext cx="3448531" cy="1838582"/>
          </a:xfrm>
          <a:prstGeom prst="rect">
            <a:avLst/>
          </a:prstGeom>
        </p:spPr>
      </p:pic>
    </p:spTree>
    <p:extLst>
      <p:ext uri="{BB962C8B-B14F-4D97-AF65-F5344CB8AC3E}">
        <p14:creationId xmlns:p14="http://schemas.microsoft.com/office/powerpoint/2010/main" val="33648381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5 Ex 2 - Student Class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772874"/>
            <a:ext cx="11539128" cy="275934"/>
          </a:xfrm>
        </p:spPr>
        <p:txBody>
          <a:bodyPr>
            <a:noAutofit/>
          </a:bodyPr>
          <a:lstStyle/>
          <a:p>
            <a:pPr>
              <a:lnSpc>
                <a:spcPct val="150000"/>
              </a:lnSpc>
            </a:pPr>
            <a:r>
              <a:rPr lang="en-US" sz="1400" b="0" i="0" dirty="0" err="1">
                <a:solidFill>
                  <a:srgbClr val="FFFFFF"/>
                </a:solidFill>
                <a:effectLst/>
                <a:latin typeface="Proxima Nova"/>
              </a:rPr>
              <a:t>Tkinter</a:t>
            </a:r>
            <a:r>
              <a:rPr lang="en-US" sz="1400" b="0" i="0" dirty="0">
                <a:solidFill>
                  <a:srgbClr val="FFFFFF"/>
                </a:solidFill>
                <a:effectLst/>
                <a:latin typeface="Proxima Nova"/>
              </a:rPr>
              <a:t> GUI app for a Student class. Collects user input (name, marks), calculates average grade, and displays info with a </a:t>
            </a:r>
            <a:r>
              <a:rPr lang="en-US" sz="1400" b="0" i="0" dirty="0" err="1">
                <a:solidFill>
                  <a:srgbClr val="FFFFFF"/>
                </a:solidFill>
                <a:effectLst/>
                <a:latin typeface="Proxima Nova"/>
              </a:rPr>
              <a:t>messagebox</a:t>
            </a:r>
            <a:r>
              <a:rPr lang="en-US" sz="1400" b="0" i="0" dirty="0">
                <a:solidFill>
                  <a:srgbClr val="FFFFFF"/>
                </a:solidFill>
                <a:effectLst/>
                <a:latin typeface="Proxima Nova"/>
              </a:rPr>
              <a:t>.</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048808"/>
            <a:ext cx="8754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Code</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Content Placeholder 9">
            <a:extLst>
              <a:ext uri="{FF2B5EF4-FFF2-40B4-BE49-F238E27FC236}">
                <a16:creationId xmlns:a16="http://schemas.microsoft.com/office/drawing/2014/main" id="{AD926AC1-CB49-4922-B323-1DE49A64B26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6687" y="1510473"/>
            <a:ext cx="4571991" cy="5156334"/>
          </a:xfrm>
        </p:spPr>
      </p:pic>
      <p:pic>
        <p:nvPicPr>
          <p:cNvPr id="13" name="Content Placeholder 12">
            <a:extLst>
              <a:ext uri="{FF2B5EF4-FFF2-40B4-BE49-F238E27FC236}">
                <a16:creationId xmlns:a16="http://schemas.microsoft.com/office/drawing/2014/main" id="{B4FEDF25-6872-400A-89BE-43164B7456C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224863" y="1209581"/>
            <a:ext cx="4196344" cy="3890951"/>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573583" y="2969043"/>
            <a:ext cx="580309" cy="459957"/>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CD0AC1D-3A2C-44C7-A304-9BCCAE39B4DD}"/>
              </a:ext>
            </a:extLst>
          </p:cNvPr>
          <p:cNvSpPr txBox="1"/>
          <p:nvPr/>
        </p:nvSpPr>
        <p:spPr>
          <a:xfrm>
            <a:off x="8615746" y="1150995"/>
            <a:ext cx="111390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Proxima Nova"/>
                <a:ea typeface="+mn-ea"/>
                <a:cs typeface="+mn-cs"/>
              </a:rPr>
              <a:t>Output</a:t>
            </a:r>
            <a:endParaRPr kumimoji="0" lang="en-AE" sz="2400" b="0" i="0" u="none" strike="noStrike" kern="1200" cap="none" spc="0" normalizeH="0" baseline="0" noProof="0" dirty="0">
              <a:ln>
                <a:noFill/>
              </a:ln>
              <a:solidFill>
                <a:prstClr val="white"/>
              </a:solidFill>
              <a:effectLst/>
              <a:uLnTx/>
              <a:uFillTx/>
              <a:latin typeface="Proxima Nova"/>
              <a:ea typeface="+mn-ea"/>
              <a:cs typeface="+mn-cs"/>
            </a:endParaRPr>
          </a:p>
        </p:txBody>
      </p:sp>
      <p:pic>
        <p:nvPicPr>
          <p:cNvPr id="17" name="Picture 16">
            <a:extLst>
              <a:ext uri="{FF2B5EF4-FFF2-40B4-BE49-F238E27FC236}">
                <a16:creationId xmlns:a16="http://schemas.microsoft.com/office/drawing/2014/main" id="{1B160575-61F2-41CC-9F54-9D90928A51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1207" y="1737361"/>
            <a:ext cx="2665498" cy="2524194"/>
          </a:xfrm>
          <a:prstGeom prst="rect">
            <a:avLst/>
          </a:prstGeom>
        </p:spPr>
      </p:pic>
      <p:pic>
        <p:nvPicPr>
          <p:cNvPr id="20" name="Picture 19">
            <a:extLst>
              <a:ext uri="{FF2B5EF4-FFF2-40B4-BE49-F238E27FC236}">
                <a16:creationId xmlns:a16="http://schemas.microsoft.com/office/drawing/2014/main" id="{371A4F44-2FD1-4C51-8D5A-393191A641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9577" y="4507769"/>
            <a:ext cx="2010056" cy="1590897"/>
          </a:xfrm>
          <a:prstGeom prst="rect">
            <a:avLst/>
          </a:prstGeom>
        </p:spPr>
      </p:pic>
    </p:spTree>
    <p:extLst>
      <p:ext uri="{BB962C8B-B14F-4D97-AF65-F5344CB8AC3E}">
        <p14:creationId xmlns:p14="http://schemas.microsoft.com/office/powerpoint/2010/main" val="12741311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D3F7F847-EA15-4415-8212-E11EF401640B}"/>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051369" y="1405050"/>
            <a:ext cx="3322398" cy="4698447"/>
          </a:xfrm>
        </p:spPr>
      </p:pic>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5 Ex 3 - Employee Class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772874"/>
            <a:ext cx="11539128" cy="275934"/>
          </a:xfrm>
        </p:spPr>
        <p:txBody>
          <a:bodyPr>
            <a:noAutofit/>
          </a:bodyPr>
          <a:lstStyle/>
          <a:p>
            <a:pPr>
              <a:lnSpc>
                <a:spcPct val="150000"/>
              </a:lnSpc>
            </a:pPr>
            <a:r>
              <a:rPr lang="en-US" sz="1400" b="0" i="0" dirty="0" err="1">
                <a:solidFill>
                  <a:srgbClr val="FFFFFF"/>
                </a:solidFill>
                <a:effectLst/>
                <a:latin typeface="Proxima Nova"/>
              </a:rPr>
              <a:t>Tkinter</a:t>
            </a:r>
            <a:r>
              <a:rPr lang="en-US" sz="1400" b="0" i="0" dirty="0">
                <a:solidFill>
                  <a:srgbClr val="FFFFFF"/>
                </a:solidFill>
                <a:effectLst/>
                <a:latin typeface="Proxima Nova"/>
              </a:rPr>
              <a:t> GUI app for a Student class. Collects user input (name, marks), calculates average grade, and displays info with a </a:t>
            </a:r>
            <a:r>
              <a:rPr lang="en-US" sz="1400" b="0" i="0" dirty="0" err="1">
                <a:solidFill>
                  <a:srgbClr val="FFFFFF"/>
                </a:solidFill>
                <a:effectLst/>
                <a:latin typeface="Proxima Nova"/>
              </a:rPr>
              <a:t>messagebox</a:t>
            </a:r>
            <a:r>
              <a:rPr lang="en-US" sz="1400" b="0" i="0" dirty="0">
                <a:solidFill>
                  <a:srgbClr val="FFFFFF"/>
                </a:solidFill>
                <a:effectLst/>
                <a:latin typeface="Proxima Nova"/>
              </a:rPr>
              <a:t>.</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048808"/>
            <a:ext cx="8754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Code</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Content Placeholder 8">
            <a:extLst>
              <a:ext uri="{FF2B5EF4-FFF2-40B4-BE49-F238E27FC236}">
                <a16:creationId xmlns:a16="http://schemas.microsoft.com/office/drawing/2014/main" id="{5067A246-4DC5-496D-8681-C387512C2DC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2872" y="1497631"/>
            <a:ext cx="4384641" cy="4513286"/>
          </a:xfrm>
        </p:spPr>
      </p:pic>
      <p:pic>
        <p:nvPicPr>
          <p:cNvPr id="16" name="Picture 15">
            <a:extLst>
              <a:ext uri="{FF2B5EF4-FFF2-40B4-BE49-F238E27FC236}">
                <a16:creationId xmlns:a16="http://schemas.microsoft.com/office/drawing/2014/main" id="{514B1EC8-0498-443D-AD80-B40880C88E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4460" y="1510473"/>
            <a:ext cx="4012882" cy="2782127"/>
          </a:xfrm>
          <a:prstGeom prst="rect">
            <a:avLst/>
          </a:prstGeo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223854" y="5918662"/>
            <a:ext cx="738844" cy="79259"/>
          </a:xfrm>
          <a:prstGeom prst="curvedConnector3">
            <a:avLst>
              <a:gd name="adj1" fmla="val 95004"/>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498C21CE-8851-4B12-86BD-637EA04F583D}"/>
              </a:ext>
            </a:extLst>
          </p:cNvPr>
          <p:cNvCxnSpPr>
            <a:cxnSpLocks/>
          </p:cNvCxnSpPr>
          <p:nvPr/>
        </p:nvCxnSpPr>
        <p:spPr>
          <a:xfrm rot="5400000" flipH="1" flipV="1">
            <a:off x="7369251" y="4975208"/>
            <a:ext cx="1206379" cy="647323"/>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275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Ex 3 - Is it Triangle</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239587"/>
            <a:ext cx="9817992" cy="872922"/>
          </a:xfrm>
        </p:spPr>
        <p:txBody>
          <a:bodyPr>
            <a:noAutofit/>
          </a:bodyPr>
          <a:lstStyle/>
          <a:p>
            <a:pPr>
              <a:lnSpc>
                <a:spcPct val="150000"/>
              </a:lnSpc>
            </a:pPr>
            <a:r>
              <a:rPr lang="en-US" sz="1300" b="0" i="0" dirty="0">
                <a:solidFill>
                  <a:srgbClr val="FFFFFF"/>
                </a:solidFill>
                <a:effectLst/>
                <a:latin typeface="Proxima Nova"/>
              </a:rPr>
              <a:t>This code prompts the user to enter the lengths of three sides of a triangle. It then checks the triangle inequality to determine whether the provided side lengths form a valid triangle. If valid, the code proceeds to classify the triangle as Equilateral, Isosceles, or Scalene based on the side lengths. Below, you'll find the Python code, its corresponding output, and additional comments explaining each step.</a:t>
            </a:r>
            <a:endParaRPr lang="en-AE" sz="13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2199337"/>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7226213" y="2244062"/>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8" name="Content Placeholder 7">
            <a:extLst>
              <a:ext uri="{FF2B5EF4-FFF2-40B4-BE49-F238E27FC236}">
                <a16:creationId xmlns:a16="http://schemas.microsoft.com/office/drawing/2014/main" id="{255CEDE3-57E4-4FC6-896A-A2EB62028E2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3663" y="2661002"/>
            <a:ext cx="6304881" cy="3924624"/>
          </a:xfrm>
        </p:spPr>
      </p:pic>
      <p:pic>
        <p:nvPicPr>
          <p:cNvPr id="13" name="Content Placeholder 12">
            <a:extLst>
              <a:ext uri="{FF2B5EF4-FFF2-40B4-BE49-F238E27FC236}">
                <a16:creationId xmlns:a16="http://schemas.microsoft.com/office/drawing/2014/main" id="{339794E2-AA9D-4FD7-9242-8A76563777E3}"/>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26"/>
          <a:stretch/>
        </p:blipFill>
        <p:spPr>
          <a:xfrm>
            <a:off x="7384154" y="3427024"/>
            <a:ext cx="4129089" cy="1228725"/>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6371617" y="4231178"/>
            <a:ext cx="854596" cy="603472"/>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121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5 Ex 3 - Employee Class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772874"/>
            <a:ext cx="11539128" cy="275934"/>
          </a:xfrm>
        </p:spPr>
        <p:txBody>
          <a:bodyPr>
            <a:noAutofit/>
          </a:bodyPr>
          <a:lstStyle/>
          <a:p>
            <a:pPr>
              <a:lnSpc>
                <a:spcPct val="150000"/>
              </a:lnSpc>
            </a:pPr>
            <a:r>
              <a:rPr lang="en-US" sz="1400" b="0" i="0" dirty="0" err="1">
                <a:solidFill>
                  <a:srgbClr val="FFFFFF"/>
                </a:solidFill>
                <a:effectLst/>
                <a:latin typeface="Proxima Nova"/>
              </a:rPr>
              <a:t>Tkinter</a:t>
            </a:r>
            <a:r>
              <a:rPr lang="en-US" sz="1400" b="0" i="0" dirty="0">
                <a:solidFill>
                  <a:srgbClr val="FFFFFF"/>
                </a:solidFill>
                <a:effectLst/>
                <a:latin typeface="Proxima Nova"/>
              </a:rPr>
              <a:t> GUI app for a Student class. Collects user input (name, marks), calculates average grade, and displays info with a </a:t>
            </a:r>
            <a:r>
              <a:rPr lang="en-US" sz="1400" b="0" i="0" dirty="0" err="1">
                <a:solidFill>
                  <a:srgbClr val="FFFFFF"/>
                </a:solidFill>
                <a:effectLst/>
                <a:latin typeface="Proxima Nova"/>
              </a:rPr>
              <a:t>messagebox</a:t>
            </a:r>
            <a:r>
              <a:rPr lang="en-US" sz="1400" b="0" i="0" dirty="0">
                <a:solidFill>
                  <a:srgbClr val="FFFFFF"/>
                </a:solidFill>
                <a:effectLst/>
                <a:latin typeface="Proxima Nova"/>
              </a:rPr>
              <a:t>.</a:t>
            </a:r>
          </a:p>
        </p:txBody>
      </p:sp>
      <p:sp>
        <p:nvSpPr>
          <p:cNvPr id="26" name="TextBox 25">
            <a:extLst>
              <a:ext uri="{FF2B5EF4-FFF2-40B4-BE49-F238E27FC236}">
                <a16:creationId xmlns:a16="http://schemas.microsoft.com/office/drawing/2014/main" id="{3CD0AC1D-3A2C-44C7-A304-9BCCAE39B4DD}"/>
              </a:ext>
            </a:extLst>
          </p:cNvPr>
          <p:cNvSpPr txBox="1"/>
          <p:nvPr/>
        </p:nvSpPr>
        <p:spPr>
          <a:xfrm>
            <a:off x="652872" y="1337519"/>
            <a:ext cx="111390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Proxima Nova"/>
                <a:ea typeface="+mn-ea"/>
                <a:cs typeface="+mn-cs"/>
              </a:rPr>
              <a:t>Output</a:t>
            </a:r>
            <a:endParaRPr kumimoji="0" lang="en-AE" sz="2400" b="0" i="0" u="none" strike="noStrike" kern="1200" cap="none" spc="0" normalizeH="0" baseline="0" noProof="0" dirty="0">
              <a:ln>
                <a:noFill/>
              </a:ln>
              <a:solidFill>
                <a:prstClr val="white"/>
              </a:solidFill>
              <a:effectLst/>
              <a:uLnTx/>
              <a:uFillTx/>
              <a:latin typeface="Proxima Nova"/>
              <a:ea typeface="+mn-ea"/>
              <a:cs typeface="+mn-cs"/>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705004" y="3466403"/>
            <a:ext cx="775339" cy="540331"/>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37C373B-00BF-4045-A0CE-EDACE1BBE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694" y="2328415"/>
            <a:ext cx="2817574" cy="3001329"/>
          </a:xfrm>
          <a:prstGeom prst="rect">
            <a:avLst/>
          </a:prstGeom>
        </p:spPr>
      </p:pic>
      <p:pic>
        <p:nvPicPr>
          <p:cNvPr id="7" name="Picture 6">
            <a:extLst>
              <a:ext uri="{FF2B5EF4-FFF2-40B4-BE49-F238E27FC236}">
                <a16:creationId xmlns:a16="http://schemas.microsoft.com/office/drawing/2014/main" id="{C75D51B9-EF5B-48D2-97C4-C69D8D8D5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7369" y="2675718"/>
            <a:ext cx="2810267" cy="1581371"/>
          </a:xfrm>
          <a:prstGeom prst="rect">
            <a:avLst/>
          </a:prstGeom>
        </p:spPr>
      </p:pic>
    </p:spTree>
    <p:extLst>
      <p:ext uri="{BB962C8B-B14F-4D97-AF65-F5344CB8AC3E}">
        <p14:creationId xmlns:p14="http://schemas.microsoft.com/office/powerpoint/2010/main" val="2750936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64921"/>
            <a:ext cx="11539128" cy="1325563"/>
          </a:xfrm>
        </p:spPr>
        <p:txBody>
          <a:bodyPr>
            <a:normAutofit/>
          </a:bodyPr>
          <a:lstStyle/>
          <a:p>
            <a:r>
              <a:rPr lang="en-US" sz="4000" dirty="0">
                <a:solidFill>
                  <a:schemeClr val="bg2"/>
                </a:solidFill>
                <a:latin typeface="Proxima Nova"/>
              </a:rPr>
              <a:t>Chapter 5 Ex 4 - Shapes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014283"/>
            <a:ext cx="11539128" cy="275934"/>
          </a:xfrm>
        </p:spPr>
        <p:txBody>
          <a:bodyPr>
            <a:noAutofit/>
          </a:bodyPr>
          <a:lstStyle/>
          <a:p>
            <a:pPr>
              <a:lnSpc>
                <a:spcPct val="150000"/>
              </a:lnSpc>
            </a:pPr>
            <a:r>
              <a:rPr lang="en-US" sz="1400" b="0" i="0" dirty="0">
                <a:solidFill>
                  <a:srgbClr val="FFFFFF"/>
                </a:solidFill>
                <a:effectLst/>
                <a:latin typeface="Proxima Nova"/>
              </a:rPr>
              <a:t>Area Calculator with </a:t>
            </a:r>
            <a:r>
              <a:rPr lang="en-US" sz="1400" b="0" i="0" dirty="0" err="1">
                <a:solidFill>
                  <a:srgbClr val="FFFFFF"/>
                </a:solidFill>
                <a:effectLst/>
                <a:latin typeface="Proxima Nova"/>
              </a:rPr>
              <a:t>tkinter</a:t>
            </a:r>
            <a:r>
              <a:rPr lang="en-US" sz="1400" b="0" i="0" dirty="0">
                <a:solidFill>
                  <a:srgbClr val="FFFFFF"/>
                </a:solidFill>
                <a:effectLst/>
                <a:latin typeface="Proxima Nova"/>
              </a:rPr>
              <a:t>, </a:t>
            </a:r>
            <a:r>
              <a:rPr lang="en-US" sz="1400" b="0" i="0" dirty="0" err="1">
                <a:solidFill>
                  <a:srgbClr val="FFFFFF"/>
                </a:solidFill>
                <a:effectLst/>
                <a:latin typeface="Proxima Nova"/>
              </a:rPr>
              <a:t>messagebox</a:t>
            </a:r>
            <a:r>
              <a:rPr lang="en-US" sz="1400" b="0" i="0" dirty="0">
                <a:solidFill>
                  <a:srgbClr val="FFFFFF"/>
                </a:solidFill>
                <a:effectLst/>
                <a:latin typeface="Proxima Nova"/>
              </a:rPr>
              <a:t>, and math. Includes 'Shape' base class and 'Circle', 'Rectangle', 'Triangle' subclasses. Users select a shape, input sides, and get area via </a:t>
            </a:r>
            <a:r>
              <a:rPr lang="en-US" sz="1400" b="0" i="0" dirty="0" err="1">
                <a:solidFill>
                  <a:srgbClr val="FFFFFF"/>
                </a:solidFill>
                <a:effectLst/>
                <a:latin typeface="Proxima Nova"/>
              </a:rPr>
              <a:t>messagebox</a:t>
            </a:r>
            <a:r>
              <a:rPr lang="en-US" sz="1400" b="0" i="0" dirty="0">
                <a:solidFill>
                  <a:srgbClr val="FFFFFF"/>
                </a:solidFill>
                <a:effectLst/>
                <a:latin typeface="Proxima Nova"/>
              </a:rPr>
              <a:t>.</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1501" y="1290217"/>
            <a:ext cx="8754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Code</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Content Placeholder 8">
            <a:extLst>
              <a:ext uri="{FF2B5EF4-FFF2-40B4-BE49-F238E27FC236}">
                <a16:creationId xmlns:a16="http://schemas.microsoft.com/office/drawing/2014/main" id="{B66A79CD-4C32-4BE3-AA3E-A00F6F72BAB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4115" y="1672760"/>
            <a:ext cx="3041524" cy="5166426"/>
          </a:xfrm>
        </p:spPr>
      </p:pic>
      <p:pic>
        <p:nvPicPr>
          <p:cNvPr id="12" name="Content Placeholder 11">
            <a:extLst>
              <a:ext uri="{FF2B5EF4-FFF2-40B4-BE49-F238E27FC236}">
                <a16:creationId xmlns:a16="http://schemas.microsoft.com/office/drawing/2014/main" id="{A3EAC29B-D55C-4CB6-B23F-078BDC8FD3B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3944859" y="1672760"/>
            <a:ext cx="3993450" cy="5166426"/>
          </a:xfrm>
        </p:spPr>
      </p:pic>
      <p:pic>
        <p:nvPicPr>
          <p:cNvPr id="16" name="Picture 15">
            <a:extLst>
              <a:ext uri="{FF2B5EF4-FFF2-40B4-BE49-F238E27FC236}">
                <a16:creationId xmlns:a16="http://schemas.microsoft.com/office/drawing/2014/main" id="{0370DF46-8AE8-423B-8772-581BDD453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0500" y="1781398"/>
            <a:ext cx="4671500" cy="2005598"/>
          </a:xfrm>
          <a:prstGeom prst="rect">
            <a:avLst/>
          </a:prstGeo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3214212" y="2818762"/>
            <a:ext cx="580309" cy="459957"/>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02E9BE31-B550-4F80-9BF1-8CB92C0B75CE}"/>
              </a:ext>
            </a:extLst>
          </p:cNvPr>
          <p:cNvCxnSpPr>
            <a:cxnSpLocks/>
          </p:cNvCxnSpPr>
          <p:nvPr/>
        </p:nvCxnSpPr>
        <p:spPr>
          <a:xfrm flipV="1">
            <a:off x="6900750" y="2930164"/>
            <a:ext cx="544581" cy="348555"/>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6381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5 Ex 4 - Shapes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040143"/>
            <a:ext cx="11539128" cy="275934"/>
          </a:xfrm>
        </p:spPr>
        <p:txBody>
          <a:bodyPr>
            <a:noAutofit/>
          </a:bodyPr>
          <a:lstStyle/>
          <a:p>
            <a:pPr>
              <a:lnSpc>
                <a:spcPct val="150000"/>
              </a:lnSpc>
            </a:pPr>
            <a:r>
              <a:rPr lang="en-US" sz="1400" b="0" i="0" dirty="0">
                <a:solidFill>
                  <a:srgbClr val="FFFFFF"/>
                </a:solidFill>
                <a:effectLst/>
                <a:latin typeface="Proxima Nova"/>
              </a:rPr>
              <a:t>Area Calculator with </a:t>
            </a:r>
            <a:r>
              <a:rPr lang="en-US" sz="1400" b="0" i="0" dirty="0" err="1">
                <a:solidFill>
                  <a:srgbClr val="FFFFFF"/>
                </a:solidFill>
                <a:effectLst/>
                <a:latin typeface="Proxima Nova"/>
              </a:rPr>
              <a:t>tkinter</a:t>
            </a:r>
            <a:r>
              <a:rPr lang="en-US" sz="1400" b="0" i="0" dirty="0">
                <a:solidFill>
                  <a:srgbClr val="FFFFFF"/>
                </a:solidFill>
                <a:effectLst/>
                <a:latin typeface="Proxima Nova"/>
              </a:rPr>
              <a:t>, </a:t>
            </a:r>
            <a:r>
              <a:rPr lang="en-US" sz="1400" b="0" i="0" dirty="0" err="1">
                <a:solidFill>
                  <a:srgbClr val="FFFFFF"/>
                </a:solidFill>
                <a:effectLst/>
                <a:latin typeface="Proxima Nova"/>
              </a:rPr>
              <a:t>messagebox</a:t>
            </a:r>
            <a:r>
              <a:rPr lang="en-US" sz="1400" b="0" i="0" dirty="0">
                <a:solidFill>
                  <a:srgbClr val="FFFFFF"/>
                </a:solidFill>
                <a:effectLst/>
                <a:latin typeface="Proxima Nova"/>
              </a:rPr>
              <a:t>, and math. Includes 'Shape' base class and 'Circle', 'Rectangle', 'Triangle' subclasses. Users select a shape, input sides, and get area via </a:t>
            </a:r>
            <a:r>
              <a:rPr lang="en-US" sz="1400" b="0" i="0" dirty="0" err="1">
                <a:solidFill>
                  <a:srgbClr val="FFFFFF"/>
                </a:solidFill>
                <a:effectLst/>
                <a:latin typeface="Proxima Nova"/>
              </a:rPr>
              <a:t>messagebox</a:t>
            </a:r>
            <a:r>
              <a:rPr lang="en-US" sz="1400" b="0" i="0" dirty="0">
                <a:solidFill>
                  <a:srgbClr val="FFFFFF"/>
                </a:solidFill>
                <a:effectLst/>
                <a:latin typeface="Proxima Nova"/>
              </a:rPr>
              <a:t>.</a:t>
            </a:r>
          </a:p>
        </p:txBody>
      </p:sp>
      <p:sp>
        <p:nvSpPr>
          <p:cNvPr id="26" name="TextBox 25">
            <a:extLst>
              <a:ext uri="{FF2B5EF4-FFF2-40B4-BE49-F238E27FC236}">
                <a16:creationId xmlns:a16="http://schemas.microsoft.com/office/drawing/2014/main" id="{3CD0AC1D-3A2C-44C7-A304-9BCCAE39B4DD}"/>
              </a:ext>
            </a:extLst>
          </p:cNvPr>
          <p:cNvSpPr txBox="1"/>
          <p:nvPr/>
        </p:nvSpPr>
        <p:spPr>
          <a:xfrm>
            <a:off x="652872" y="1435454"/>
            <a:ext cx="111390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Proxima Nova"/>
                <a:ea typeface="+mn-ea"/>
                <a:cs typeface="+mn-cs"/>
              </a:rPr>
              <a:t>Output</a:t>
            </a:r>
            <a:endParaRPr kumimoji="0" lang="en-AE" sz="2400" b="0" i="0" u="none" strike="noStrike" kern="1200" cap="none" spc="0" normalizeH="0" baseline="0" noProof="0" dirty="0">
              <a:ln>
                <a:noFill/>
              </a:ln>
              <a:solidFill>
                <a:prstClr val="white"/>
              </a:solidFill>
              <a:effectLst/>
              <a:uLnTx/>
              <a:uFillTx/>
              <a:latin typeface="Proxima Nova"/>
              <a:ea typeface="+mn-ea"/>
              <a:cs typeface="+mn-cs"/>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3214212" y="2818762"/>
            <a:ext cx="580309" cy="459957"/>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9">
            <a:extLst>
              <a:ext uri="{FF2B5EF4-FFF2-40B4-BE49-F238E27FC236}">
                <a16:creationId xmlns:a16="http://schemas.microsoft.com/office/drawing/2014/main" id="{0E7E6915-AF1D-4081-B92F-E20F0DBD43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956315" y="2365706"/>
            <a:ext cx="3991532" cy="3334215"/>
          </a:xfrm>
        </p:spPr>
      </p:pic>
      <p:pic>
        <p:nvPicPr>
          <p:cNvPr id="13" name="Content Placeholder 12">
            <a:extLst>
              <a:ext uri="{FF2B5EF4-FFF2-40B4-BE49-F238E27FC236}">
                <a16:creationId xmlns:a16="http://schemas.microsoft.com/office/drawing/2014/main" id="{723F432F-ADDD-4B7F-89AF-61DA9B74F5F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990396" y="3026438"/>
            <a:ext cx="2276793" cy="1552792"/>
          </a:xfrm>
        </p:spPr>
      </p:pic>
      <p:cxnSp>
        <p:nvCxnSpPr>
          <p:cNvPr id="18" name="Connector: Curved 17">
            <a:extLst>
              <a:ext uri="{FF2B5EF4-FFF2-40B4-BE49-F238E27FC236}">
                <a16:creationId xmlns:a16="http://schemas.microsoft.com/office/drawing/2014/main" id="{79CDF322-1D61-49DA-864E-17168CDDEAFD}"/>
              </a:ext>
            </a:extLst>
          </p:cNvPr>
          <p:cNvCxnSpPr>
            <a:cxnSpLocks/>
          </p:cNvCxnSpPr>
          <p:nvPr/>
        </p:nvCxnSpPr>
        <p:spPr>
          <a:xfrm flipV="1">
            <a:off x="6132281" y="3802834"/>
            <a:ext cx="580309" cy="459957"/>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55580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5 Ex 5 - Playing around in class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087069"/>
            <a:ext cx="11539128" cy="275934"/>
          </a:xfrm>
        </p:spPr>
        <p:txBody>
          <a:bodyPr>
            <a:noAutofit/>
          </a:bodyPr>
          <a:lstStyle/>
          <a:p>
            <a:pPr>
              <a:lnSpc>
                <a:spcPct val="150000"/>
              </a:lnSpc>
            </a:pPr>
            <a:r>
              <a:rPr lang="en-US" sz="1400" b="0" i="0" dirty="0">
                <a:solidFill>
                  <a:srgbClr val="FFFFFF"/>
                </a:solidFill>
                <a:effectLst/>
                <a:latin typeface="Proxima Nova"/>
              </a:rPr>
              <a:t>GUI code using </a:t>
            </a:r>
            <a:r>
              <a:rPr lang="en-US" sz="1400" b="0" i="0" dirty="0" err="1">
                <a:solidFill>
                  <a:srgbClr val="FFFFFF"/>
                </a:solidFill>
                <a:effectLst/>
                <a:latin typeface="Proxima Nova"/>
              </a:rPr>
              <a:t>tkinter</a:t>
            </a:r>
            <a:r>
              <a:rPr lang="en-US" sz="1400" b="0" i="0" dirty="0">
                <a:solidFill>
                  <a:srgbClr val="FFFFFF"/>
                </a:solidFill>
                <a:effectLst/>
                <a:latin typeface="Proxima Nova"/>
              </a:rPr>
              <a:t> to interact with an Animal class, capturing user input for type, name, </a:t>
            </a:r>
            <a:r>
              <a:rPr lang="en-US" sz="1400" b="0" i="0" dirty="0" err="1">
                <a:solidFill>
                  <a:srgbClr val="FFFFFF"/>
                </a:solidFill>
                <a:effectLst/>
                <a:latin typeface="Proxima Nova"/>
              </a:rPr>
              <a:t>colour</a:t>
            </a:r>
            <a:r>
              <a:rPr lang="en-US" sz="1400" b="0" i="0" dirty="0">
                <a:solidFill>
                  <a:srgbClr val="FFFFFF"/>
                </a:solidFill>
                <a:effectLst/>
                <a:latin typeface="Proxima Nova"/>
              </a:rPr>
              <a:t>, age, weight, and noise. Pressing "Create Animal" invokes class functions for greetings, noise, and details.</a:t>
            </a:r>
          </a:p>
        </p:txBody>
      </p:sp>
      <p:sp>
        <p:nvSpPr>
          <p:cNvPr id="19" name="TextBox 18">
            <a:extLst>
              <a:ext uri="{FF2B5EF4-FFF2-40B4-BE49-F238E27FC236}">
                <a16:creationId xmlns:a16="http://schemas.microsoft.com/office/drawing/2014/main" id="{54D32841-6B25-4B37-A102-96087A99DC15}"/>
              </a:ext>
            </a:extLst>
          </p:cNvPr>
          <p:cNvSpPr txBox="1"/>
          <p:nvPr/>
        </p:nvSpPr>
        <p:spPr>
          <a:xfrm rot="16200000">
            <a:off x="-62126" y="3021511"/>
            <a:ext cx="8754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Code</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573583" y="2969043"/>
            <a:ext cx="580309" cy="459957"/>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33B79293-3930-4F67-A62A-9C1803293CE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667" b="-667"/>
          <a:stretch/>
        </p:blipFill>
        <p:spPr>
          <a:xfrm>
            <a:off x="676918" y="1640097"/>
            <a:ext cx="4779693" cy="5139255"/>
          </a:xfrm>
        </p:spPr>
      </p:pic>
      <p:pic>
        <p:nvPicPr>
          <p:cNvPr id="12" name="Content Placeholder 11">
            <a:extLst>
              <a:ext uri="{FF2B5EF4-FFF2-40B4-BE49-F238E27FC236}">
                <a16:creationId xmlns:a16="http://schemas.microsoft.com/office/drawing/2014/main" id="{9C56318D-6F8C-4AB2-9527-63F66C8AE3B0}"/>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b="1037"/>
          <a:stretch/>
        </p:blipFill>
        <p:spPr>
          <a:xfrm>
            <a:off x="6059210" y="1165585"/>
            <a:ext cx="3040332" cy="4038786"/>
          </a:xfrm>
        </p:spPr>
      </p:pic>
      <p:pic>
        <p:nvPicPr>
          <p:cNvPr id="16" name="Picture 15">
            <a:extLst>
              <a:ext uri="{FF2B5EF4-FFF2-40B4-BE49-F238E27FC236}">
                <a16:creationId xmlns:a16="http://schemas.microsoft.com/office/drawing/2014/main" id="{47277B0A-40E1-4044-9CB3-4EABCF701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4271" y="5195254"/>
            <a:ext cx="4135955" cy="1615157"/>
          </a:xfrm>
          <a:prstGeom prst="rect">
            <a:avLst/>
          </a:prstGeom>
        </p:spPr>
      </p:pic>
    </p:spTree>
    <p:extLst>
      <p:ext uri="{BB962C8B-B14F-4D97-AF65-F5344CB8AC3E}">
        <p14:creationId xmlns:p14="http://schemas.microsoft.com/office/powerpoint/2010/main" val="526669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5 Ex 5 - Playing around in class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140748"/>
            <a:ext cx="11539128" cy="275934"/>
          </a:xfrm>
        </p:spPr>
        <p:txBody>
          <a:bodyPr>
            <a:noAutofit/>
          </a:bodyPr>
          <a:lstStyle/>
          <a:p>
            <a:pPr>
              <a:lnSpc>
                <a:spcPct val="150000"/>
              </a:lnSpc>
            </a:pPr>
            <a:r>
              <a:rPr lang="en-US" sz="1400" b="0" i="0" dirty="0">
                <a:solidFill>
                  <a:srgbClr val="FFFFFF"/>
                </a:solidFill>
                <a:effectLst/>
                <a:latin typeface="Proxima Nova"/>
              </a:rPr>
              <a:t>GUI code using </a:t>
            </a:r>
            <a:r>
              <a:rPr lang="en-US" sz="1400" b="0" i="0" dirty="0" err="1">
                <a:solidFill>
                  <a:srgbClr val="FFFFFF"/>
                </a:solidFill>
                <a:effectLst/>
                <a:latin typeface="Proxima Nova"/>
              </a:rPr>
              <a:t>tkinter</a:t>
            </a:r>
            <a:r>
              <a:rPr lang="en-US" sz="1400" b="0" i="0" dirty="0">
                <a:solidFill>
                  <a:srgbClr val="FFFFFF"/>
                </a:solidFill>
                <a:effectLst/>
                <a:latin typeface="Proxima Nova"/>
              </a:rPr>
              <a:t> to interact with an Animal class, capturing user input for type, name, </a:t>
            </a:r>
            <a:r>
              <a:rPr lang="en-US" sz="1400" b="0" i="0" dirty="0" err="1">
                <a:solidFill>
                  <a:srgbClr val="FFFFFF"/>
                </a:solidFill>
                <a:effectLst/>
                <a:latin typeface="Proxima Nova"/>
              </a:rPr>
              <a:t>colour</a:t>
            </a:r>
            <a:r>
              <a:rPr lang="en-US" sz="1400" b="0" i="0" dirty="0">
                <a:solidFill>
                  <a:srgbClr val="FFFFFF"/>
                </a:solidFill>
                <a:effectLst/>
                <a:latin typeface="Proxima Nova"/>
              </a:rPr>
              <a:t>, age, weight, and noise. Pressing "Create Animal" invokes class functions for greetings, noise, and details.</a:t>
            </a: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5285679" y="3323712"/>
            <a:ext cx="580309" cy="459957"/>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CD0AC1D-3A2C-44C7-A304-9BCCAE39B4DD}"/>
              </a:ext>
            </a:extLst>
          </p:cNvPr>
          <p:cNvSpPr txBox="1"/>
          <p:nvPr/>
        </p:nvSpPr>
        <p:spPr>
          <a:xfrm>
            <a:off x="652872" y="1355019"/>
            <a:ext cx="111390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Proxima Nova"/>
                <a:ea typeface="+mn-ea"/>
                <a:cs typeface="+mn-cs"/>
              </a:rPr>
              <a:t>Output</a:t>
            </a:r>
            <a:endParaRPr kumimoji="0" lang="en-AE" sz="2400" b="0" i="0" u="none" strike="noStrike" kern="1200" cap="none" spc="0" normalizeH="0" baseline="0" noProof="0" dirty="0">
              <a:ln>
                <a:noFill/>
              </a:ln>
              <a:solidFill>
                <a:prstClr val="white"/>
              </a:solidFill>
              <a:effectLst/>
              <a:uLnTx/>
              <a:uFillTx/>
              <a:latin typeface="Proxima Nova"/>
              <a:ea typeface="+mn-ea"/>
              <a:cs typeface="+mn-cs"/>
            </a:endParaRPr>
          </a:p>
        </p:txBody>
      </p:sp>
      <p:pic>
        <p:nvPicPr>
          <p:cNvPr id="13" name="Content Placeholder 12">
            <a:extLst>
              <a:ext uri="{FF2B5EF4-FFF2-40B4-BE49-F238E27FC236}">
                <a16:creationId xmlns:a16="http://schemas.microsoft.com/office/drawing/2014/main" id="{429ED0A6-29DD-442E-871F-EE6521977A34}"/>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193011" y="2429583"/>
            <a:ext cx="2476846" cy="2248214"/>
          </a:xfrm>
        </p:spPr>
      </p:pic>
      <p:pic>
        <p:nvPicPr>
          <p:cNvPr id="20" name="Content Placeholder 19">
            <a:extLst>
              <a:ext uri="{FF2B5EF4-FFF2-40B4-BE49-F238E27FC236}">
                <a16:creationId xmlns:a16="http://schemas.microsoft.com/office/drawing/2014/main" id="{6AE4CF21-A9C7-4C2A-B3A7-3339017513B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982762" y="1939809"/>
            <a:ext cx="3139406" cy="4168224"/>
          </a:xfrm>
        </p:spPr>
      </p:pic>
    </p:spTree>
    <p:extLst>
      <p:ext uri="{BB962C8B-B14F-4D97-AF65-F5344CB8AC3E}">
        <p14:creationId xmlns:p14="http://schemas.microsoft.com/office/powerpoint/2010/main" val="246723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5 Ex 6 - Arithmetic Operation</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1" y="1018962"/>
            <a:ext cx="11539128" cy="275934"/>
          </a:xfrm>
        </p:spPr>
        <p:txBody>
          <a:bodyPr>
            <a:noAutofit/>
          </a:bodyPr>
          <a:lstStyle/>
          <a:p>
            <a:pPr>
              <a:lnSpc>
                <a:spcPct val="150000"/>
              </a:lnSpc>
            </a:pPr>
            <a:r>
              <a:rPr lang="en-US" sz="1400" b="0" i="0" dirty="0" err="1">
                <a:solidFill>
                  <a:srgbClr val="FFFFFF"/>
                </a:solidFill>
                <a:effectLst/>
                <a:latin typeface="Proxima Nova"/>
              </a:rPr>
              <a:t>Tkinter</a:t>
            </a:r>
            <a:r>
              <a:rPr lang="en-US" sz="1400" b="0" i="0" dirty="0">
                <a:solidFill>
                  <a:srgbClr val="FFFFFF"/>
                </a:solidFill>
                <a:effectLst/>
                <a:latin typeface="Proxima Nova"/>
              </a:rPr>
              <a:t>-based calculator for arithmetic operations. Allows users to choose an operation, input values, and obtain results with error handling for division by zero or invalid input.</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1" y="1255511"/>
            <a:ext cx="8754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Code</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573583" y="2969043"/>
            <a:ext cx="580309" cy="459957"/>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36AACCB3-BE7C-439F-A3B4-84CECDC717A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2871" y="1707628"/>
            <a:ext cx="4742089" cy="4992480"/>
          </a:xfrm>
        </p:spPr>
      </p:pic>
      <p:pic>
        <p:nvPicPr>
          <p:cNvPr id="12" name="Content Placeholder 11">
            <a:extLst>
              <a:ext uri="{FF2B5EF4-FFF2-40B4-BE49-F238E27FC236}">
                <a16:creationId xmlns:a16="http://schemas.microsoft.com/office/drawing/2014/main" id="{AB60F6C5-FB8A-43FA-AA87-F97DCD0D81D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449072" y="1614697"/>
            <a:ext cx="5051584" cy="4644786"/>
          </a:xfrm>
        </p:spPr>
      </p:pic>
      <p:cxnSp>
        <p:nvCxnSpPr>
          <p:cNvPr id="21" name="Connector: Curved 20">
            <a:extLst>
              <a:ext uri="{FF2B5EF4-FFF2-40B4-BE49-F238E27FC236}">
                <a16:creationId xmlns:a16="http://schemas.microsoft.com/office/drawing/2014/main" id="{C3711D8C-C66A-4601-AC57-F0D7F31D0DE1}"/>
              </a:ext>
            </a:extLst>
          </p:cNvPr>
          <p:cNvCxnSpPr>
            <a:cxnSpLocks/>
          </p:cNvCxnSpPr>
          <p:nvPr/>
        </p:nvCxnSpPr>
        <p:spPr>
          <a:xfrm flipV="1">
            <a:off x="4790504" y="5609059"/>
            <a:ext cx="580309" cy="459957"/>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040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5 Ex 6 - Arithmetic Operation</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1" y="1056785"/>
            <a:ext cx="11539128" cy="275934"/>
          </a:xfrm>
        </p:spPr>
        <p:txBody>
          <a:bodyPr>
            <a:noAutofit/>
          </a:bodyPr>
          <a:lstStyle/>
          <a:p>
            <a:pPr>
              <a:lnSpc>
                <a:spcPct val="150000"/>
              </a:lnSpc>
            </a:pPr>
            <a:r>
              <a:rPr lang="en-US" sz="1400" b="0" i="0" dirty="0" err="1">
                <a:solidFill>
                  <a:srgbClr val="FFFFFF"/>
                </a:solidFill>
                <a:effectLst/>
                <a:latin typeface="Proxima Nova"/>
              </a:rPr>
              <a:t>Tkinter</a:t>
            </a:r>
            <a:r>
              <a:rPr lang="en-US" sz="1400" b="0" i="0" dirty="0">
                <a:solidFill>
                  <a:srgbClr val="FFFFFF"/>
                </a:solidFill>
                <a:effectLst/>
                <a:latin typeface="Proxima Nova"/>
              </a:rPr>
              <a:t>-based calculator for arithmetic operations. Allows users to choose an operation, input values, and obtain results with error handling for division by zero or invalid input.</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1" y="1729336"/>
            <a:ext cx="12341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Output</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4573583" y="2969043"/>
            <a:ext cx="580309" cy="459957"/>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9">
            <a:extLst>
              <a:ext uri="{FF2B5EF4-FFF2-40B4-BE49-F238E27FC236}">
                <a16:creationId xmlns:a16="http://schemas.microsoft.com/office/drawing/2014/main" id="{2FDFCF0D-558E-47EB-AEAE-A5526BBE347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142573" y="2268265"/>
            <a:ext cx="3953427" cy="3277057"/>
          </a:xfrm>
        </p:spPr>
      </p:pic>
      <p:pic>
        <p:nvPicPr>
          <p:cNvPr id="13" name="Content Placeholder 12">
            <a:extLst>
              <a:ext uri="{FF2B5EF4-FFF2-40B4-BE49-F238E27FC236}">
                <a16:creationId xmlns:a16="http://schemas.microsoft.com/office/drawing/2014/main" id="{5077DFA0-D8A5-4CBA-AEF1-B4CFB7F36B7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025093" y="3586990"/>
            <a:ext cx="1848108" cy="1562318"/>
          </a:xfrm>
        </p:spPr>
      </p:pic>
      <p:cxnSp>
        <p:nvCxnSpPr>
          <p:cNvPr id="16" name="Connector: Curved 15">
            <a:extLst>
              <a:ext uri="{FF2B5EF4-FFF2-40B4-BE49-F238E27FC236}">
                <a16:creationId xmlns:a16="http://schemas.microsoft.com/office/drawing/2014/main" id="{17B6B252-A132-4D4F-A0A5-F8C7E73235E6}"/>
              </a:ext>
            </a:extLst>
          </p:cNvPr>
          <p:cNvCxnSpPr>
            <a:cxnSpLocks/>
          </p:cNvCxnSpPr>
          <p:nvPr/>
        </p:nvCxnSpPr>
        <p:spPr>
          <a:xfrm>
            <a:off x="6208382" y="3939855"/>
            <a:ext cx="577735" cy="340821"/>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8899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5 Bonus Ex A - Playing around in class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171679"/>
            <a:ext cx="11539128" cy="275934"/>
          </a:xfrm>
        </p:spPr>
        <p:txBody>
          <a:bodyPr>
            <a:noAutofit/>
          </a:bodyPr>
          <a:lstStyle/>
          <a:p>
            <a:pPr>
              <a:lnSpc>
                <a:spcPct val="150000"/>
              </a:lnSpc>
            </a:pPr>
            <a:r>
              <a:rPr lang="en-US" sz="1400" b="0" i="0" dirty="0">
                <a:solidFill>
                  <a:srgbClr val="FFFFFF"/>
                </a:solidFill>
                <a:effectLst/>
                <a:latin typeface="Proxima Nova"/>
              </a:rPr>
              <a:t>This Python program defines a 'Animal' class with methods for setting data, saying hello, making noise, and providing details. The '</a:t>
            </a:r>
            <a:r>
              <a:rPr lang="en-US" sz="1400" b="0" i="0" dirty="0" err="1">
                <a:solidFill>
                  <a:srgbClr val="FFFFFF"/>
                </a:solidFill>
                <a:effectLst/>
                <a:latin typeface="Proxima Nova"/>
              </a:rPr>
              <a:t>create_animal_objects</a:t>
            </a:r>
            <a:r>
              <a:rPr lang="en-US" sz="1400" b="0" i="0" dirty="0">
                <a:solidFill>
                  <a:srgbClr val="FFFFFF"/>
                </a:solidFill>
                <a:effectLst/>
                <a:latin typeface="Proxima Nova"/>
              </a:rPr>
              <a:t>' function creates instances of the class using user input and invokes class functions.</a:t>
            </a:r>
          </a:p>
        </p:txBody>
      </p:sp>
      <p:sp>
        <p:nvSpPr>
          <p:cNvPr id="19" name="TextBox 18">
            <a:extLst>
              <a:ext uri="{FF2B5EF4-FFF2-40B4-BE49-F238E27FC236}">
                <a16:creationId xmlns:a16="http://schemas.microsoft.com/office/drawing/2014/main" id="{54D32841-6B25-4B37-A102-96087A99DC15}"/>
              </a:ext>
            </a:extLst>
          </p:cNvPr>
          <p:cNvSpPr txBox="1"/>
          <p:nvPr/>
        </p:nvSpPr>
        <p:spPr>
          <a:xfrm rot="16200000">
            <a:off x="-102333" y="3294959"/>
            <a:ext cx="12341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Code</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Content Placeholder 8">
            <a:extLst>
              <a:ext uri="{FF2B5EF4-FFF2-40B4-BE49-F238E27FC236}">
                <a16:creationId xmlns:a16="http://schemas.microsoft.com/office/drawing/2014/main" id="{1B14765C-229E-481B-9B4A-C4FB2B66559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049253" y="5356452"/>
            <a:ext cx="1808210" cy="1300118"/>
          </a:xfrm>
        </p:spPr>
      </p:pic>
      <p:pic>
        <p:nvPicPr>
          <p:cNvPr id="12" name="Content Placeholder 11">
            <a:extLst>
              <a:ext uri="{FF2B5EF4-FFF2-40B4-BE49-F238E27FC236}">
                <a16:creationId xmlns:a16="http://schemas.microsoft.com/office/drawing/2014/main" id="{533F05F7-3244-43EE-B0EB-7A72D0E2C59B}"/>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t="1" b="48169"/>
          <a:stretch/>
        </p:blipFill>
        <p:spPr>
          <a:xfrm>
            <a:off x="773840" y="1766386"/>
            <a:ext cx="5322160" cy="3518810"/>
          </a:xfrm>
        </p:spPr>
      </p:pic>
      <p:pic>
        <p:nvPicPr>
          <p:cNvPr id="17" name="Picture 16">
            <a:extLst>
              <a:ext uri="{FF2B5EF4-FFF2-40B4-BE49-F238E27FC236}">
                <a16:creationId xmlns:a16="http://schemas.microsoft.com/office/drawing/2014/main" id="{1D6913B0-60F7-4266-AE32-F601D5EC94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9052" y="1692888"/>
            <a:ext cx="4429417" cy="3187457"/>
          </a:xfrm>
          <a:prstGeom prst="rect">
            <a:avLst/>
          </a:prstGeom>
        </p:spPr>
      </p:pic>
      <p:cxnSp>
        <p:nvCxnSpPr>
          <p:cNvPr id="16" name="Connector: Curved 15">
            <a:extLst>
              <a:ext uri="{FF2B5EF4-FFF2-40B4-BE49-F238E27FC236}">
                <a16:creationId xmlns:a16="http://schemas.microsoft.com/office/drawing/2014/main" id="{17B6B252-A132-4D4F-A0A5-F8C7E73235E6}"/>
              </a:ext>
            </a:extLst>
          </p:cNvPr>
          <p:cNvCxnSpPr>
            <a:cxnSpLocks/>
          </p:cNvCxnSpPr>
          <p:nvPr/>
        </p:nvCxnSpPr>
        <p:spPr>
          <a:xfrm flipV="1">
            <a:off x="5710803" y="4142851"/>
            <a:ext cx="428249" cy="323327"/>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4C56554-5C4C-4962-8A4D-AF79F3DE3EEF}"/>
              </a:ext>
            </a:extLst>
          </p:cNvPr>
          <p:cNvSpPr txBox="1"/>
          <p:nvPr/>
        </p:nvSpPr>
        <p:spPr>
          <a:xfrm>
            <a:off x="6529385" y="4894787"/>
            <a:ext cx="12341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Output</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31861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09203"/>
            <a:ext cx="11539128" cy="1325563"/>
          </a:xfrm>
        </p:spPr>
        <p:txBody>
          <a:bodyPr>
            <a:normAutofit/>
          </a:bodyPr>
          <a:lstStyle/>
          <a:p>
            <a:r>
              <a:rPr lang="en-US" sz="4000" dirty="0">
                <a:solidFill>
                  <a:schemeClr val="bg2"/>
                </a:solidFill>
                <a:latin typeface="Proxima Nova"/>
              </a:rPr>
              <a:t>Chapter 5 Bonus Ex A - Playing around in class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047383"/>
            <a:ext cx="11291478" cy="275934"/>
          </a:xfrm>
        </p:spPr>
        <p:txBody>
          <a:bodyPr>
            <a:noAutofit/>
          </a:bodyPr>
          <a:lstStyle/>
          <a:p>
            <a:pPr>
              <a:lnSpc>
                <a:spcPct val="150000"/>
              </a:lnSpc>
            </a:pPr>
            <a:r>
              <a:rPr lang="en-US" sz="1400" b="0" i="0" dirty="0">
                <a:solidFill>
                  <a:srgbClr val="FFFFFF"/>
                </a:solidFill>
                <a:effectLst/>
                <a:latin typeface="Proxima Nova"/>
              </a:rPr>
              <a:t>Program calculator for advance arithmetic operations. Allows users to choose an operation, input values, and obtain results with error handling for division by zero or invalid input.</a:t>
            </a:r>
          </a:p>
        </p:txBody>
      </p:sp>
      <p:sp>
        <p:nvSpPr>
          <p:cNvPr id="19" name="TextBox 18">
            <a:extLst>
              <a:ext uri="{FF2B5EF4-FFF2-40B4-BE49-F238E27FC236}">
                <a16:creationId xmlns:a16="http://schemas.microsoft.com/office/drawing/2014/main" id="{54D32841-6B25-4B37-A102-96087A99DC15}"/>
              </a:ext>
            </a:extLst>
          </p:cNvPr>
          <p:cNvSpPr txBox="1"/>
          <p:nvPr/>
        </p:nvSpPr>
        <p:spPr>
          <a:xfrm rot="16200000">
            <a:off x="-102333" y="3294959"/>
            <a:ext cx="12341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Code</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34C56554-5C4C-4962-8A4D-AF79F3DE3EEF}"/>
              </a:ext>
            </a:extLst>
          </p:cNvPr>
          <p:cNvSpPr txBox="1"/>
          <p:nvPr/>
        </p:nvSpPr>
        <p:spPr>
          <a:xfrm>
            <a:off x="6529385" y="4894787"/>
            <a:ext cx="12341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Output</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FEBD7D4F-4010-4F78-A432-EF49490B647E}"/>
              </a:ext>
            </a:extLst>
          </p:cNvPr>
          <p:cNvPicPr>
            <a:picLocks noChangeAspect="1"/>
          </p:cNvPicPr>
          <p:nvPr/>
        </p:nvPicPr>
        <p:blipFill rotWithShape="1">
          <a:blip r:embed="rId2">
            <a:extLst>
              <a:ext uri="{28A0092B-C50C-407E-A947-70E740481C1C}">
                <a14:useLocalDpi xmlns:a14="http://schemas.microsoft.com/office/drawing/2010/main" val="0"/>
              </a:ext>
            </a:extLst>
          </a:blip>
          <a:srcRect t="443" b="817"/>
          <a:stretch/>
        </p:blipFill>
        <p:spPr>
          <a:xfrm>
            <a:off x="736600" y="1268795"/>
            <a:ext cx="4612639" cy="5577060"/>
          </a:xfrm>
          <a:prstGeom prst="rect">
            <a:avLst/>
          </a:prstGeom>
        </p:spPr>
      </p:pic>
      <p:pic>
        <p:nvPicPr>
          <p:cNvPr id="10" name="Picture 9">
            <a:extLst>
              <a:ext uri="{FF2B5EF4-FFF2-40B4-BE49-F238E27FC236}">
                <a16:creationId xmlns:a16="http://schemas.microsoft.com/office/drawing/2014/main" id="{8952405E-F562-4F44-8BD7-E795348381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628" y="1344804"/>
            <a:ext cx="5404263" cy="5501050"/>
          </a:xfrm>
          <a:prstGeom prst="rect">
            <a:avLst/>
          </a:prstGeom>
        </p:spPr>
      </p:pic>
      <p:cxnSp>
        <p:nvCxnSpPr>
          <p:cNvPr id="16" name="Connector: Curved 15">
            <a:extLst>
              <a:ext uri="{FF2B5EF4-FFF2-40B4-BE49-F238E27FC236}">
                <a16:creationId xmlns:a16="http://schemas.microsoft.com/office/drawing/2014/main" id="{17B6B252-A132-4D4F-A0A5-F8C7E73235E6}"/>
              </a:ext>
            </a:extLst>
          </p:cNvPr>
          <p:cNvCxnSpPr>
            <a:cxnSpLocks/>
          </p:cNvCxnSpPr>
          <p:nvPr/>
        </p:nvCxnSpPr>
        <p:spPr>
          <a:xfrm flipV="1">
            <a:off x="4660748" y="4852276"/>
            <a:ext cx="1199523" cy="936854"/>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3575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09203"/>
            <a:ext cx="11539128" cy="1325563"/>
          </a:xfrm>
        </p:spPr>
        <p:txBody>
          <a:bodyPr>
            <a:normAutofit/>
          </a:bodyPr>
          <a:lstStyle/>
          <a:p>
            <a:r>
              <a:rPr lang="en-US" sz="4000" dirty="0">
                <a:solidFill>
                  <a:schemeClr val="bg2"/>
                </a:solidFill>
                <a:latin typeface="Proxima Nova"/>
              </a:rPr>
              <a:t>Chapter 5 Bonus Ex A - Playing around in class</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112179"/>
            <a:ext cx="11291478" cy="275934"/>
          </a:xfrm>
        </p:spPr>
        <p:txBody>
          <a:bodyPr>
            <a:noAutofit/>
          </a:bodyPr>
          <a:lstStyle/>
          <a:p>
            <a:pPr>
              <a:lnSpc>
                <a:spcPct val="150000"/>
              </a:lnSpc>
            </a:pPr>
            <a:r>
              <a:rPr lang="en-US" sz="1400" b="0" i="0" dirty="0">
                <a:solidFill>
                  <a:srgbClr val="FFFFFF"/>
                </a:solidFill>
                <a:effectLst/>
                <a:latin typeface="Proxima Nova"/>
              </a:rPr>
              <a:t>Program calculator for arithmetic operations. Allows users to choose an operation, input values, and obtain results with error handling for division by zero or invalid input.</a:t>
            </a:r>
          </a:p>
        </p:txBody>
      </p:sp>
      <p:sp>
        <p:nvSpPr>
          <p:cNvPr id="25" name="TextBox 24">
            <a:extLst>
              <a:ext uri="{FF2B5EF4-FFF2-40B4-BE49-F238E27FC236}">
                <a16:creationId xmlns:a16="http://schemas.microsoft.com/office/drawing/2014/main" id="{34C56554-5C4C-4962-8A4D-AF79F3DE3EEF}"/>
              </a:ext>
            </a:extLst>
          </p:cNvPr>
          <p:cNvSpPr txBox="1"/>
          <p:nvPr/>
        </p:nvSpPr>
        <p:spPr>
          <a:xfrm>
            <a:off x="745559" y="1645837"/>
            <a:ext cx="12341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Output</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7DE07F7-FCE8-4C28-9FE2-632D1F034D1C}"/>
              </a:ext>
            </a:extLst>
          </p:cNvPr>
          <p:cNvPicPr>
            <a:picLocks noChangeAspect="1"/>
          </p:cNvPicPr>
          <p:nvPr/>
        </p:nvPicPr>
        <p:blipFill rotWithShape="1">
          <a:blip r:embed="rId2">
            <a:extLst>
              <a:ext uri="{28A0092B-C50C-407E-A947-70E740481C1C}">
                <a14:useLocalDpi xmlns:a14="http://schemas.microsoft.com/office/drawing/2010/main" val="0"/>
              </a:ext>
            </a:extLst>
          </a:blip>
          <a:srcRect l="1146" t="632" r="254" b="1880"/>
          <a:stretch/>
        </p:blipFill>
        <p:spPr>
          <a:xfrm>
            <a:off x="2710559" y="2024375"/>
            <a:ext cx="3804183" cy="3138997"/>
          </a:xfrm>
          <a:prstGeom prst="rect">
            <a:avLst/>
          </a:prstGeom>
        </p:spPr>
      </p:pic>
      <p:pic>
        <p:nvPicPr>
          <p:cNvPr id="11" name="Picture 10">
            <a:extLst>
              <a:ext uri="{FF2B5EF4-FFF2-40B4-BE49-F238E27FC236}">
                <a16:creationId xmlns:a16="http://schemas.microsoft.com/office/drawing/2014/main" id="{640E6EF3-61BF-4C3F-80AC-6EF2FC414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559" y="3015848"/>
            <a:ext cx="1914792" cy="1619476"/>
          </a:xfrm>
          <a:prstGeom prst="rect">
            <a:avLst/>
          </a:prstGeom>
        </p:spPr>
      </p:pic>
    </p:spTree>
    <p:extLst>
      <p:ext uri="{BB962C8B-B14F-4D97-AF65-F5344CB8AC3E}">
        <p14:creationId xmlns:p14="http://schemas.microsoft.com/office/powerpoint/2010/main" val="2257778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Ex 4 - Largest Number</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404385"/>
            <a:ext cx="9817992" cy="594505"/>
          </a:xfrm>
        </p:spPr>
        <p:txBody>
          <a:bodyPr>
            <a:noAutofit/>
          </a:bodyPr>
          <a:lstStyle/>
          <a:p>
            <a:pPr>
              <a:lnSpc>
                <a:spcPct val="150000"/>
              </a:lnSpc>
            </a:pPr>
            <a:r>
              <a:rPr lang="en-US" sz="1500" b="0" i="0" dirty="0">
                <a:solidFill>
                  <a:srgbClr val="FFFFFF"/>
                </a:solidFill>
                <a:effectLst/>
                <a:latin typeface="Proxima Nova"/>
              </a:rPr>
              <a:t>This code prompts the user to enter three numbers, compares them, and identifies the largest among them. The Python code, along with its corresponding output and additional comments explaining each step, is presented below:</a:t>
            </a:r>
            <a:endParaRPr lang="en-AE" sz="15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2132592"/>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7226213" y="2244062"/>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6371617" y="4289898"/>
            <a:ext cx="778213" cy="544751"/>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7B4E8161-E10F-49F3-9A33-622BFF680A5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1072" y="2605201"/>
            <a:ext cx="5760545" cy="3878726"/>
          </a:xfrm>
        </p:spPr>
      </p:pic>
      <p:pic>
        <p:nvPicPr>
          <p:cNvPr id="12" name="Content Placeholder 11">
            <a:extLst>
              <a:ext uri="{FF2B5EF4-FFF2-40B4-BE49-F238E27FC236}">
                <a16:creationId xmlns:a16="http://schemas.microsoft.com/office/drawing/2014/main" id="{C0325F12-AA93-4793-86B8-9A06CEC1261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226213" y="3694381"/>
            <a:ext cx="3490391" cy="1191034"/>
          </a:xfrm>
        </p:spPr>
      </p:pic>
    </p:spTree>
    <p:extLst>
      <p:ext uri="{BB962C8B-B14F-4D97-AF65-F5344CB8AC3E}">
        <p14:creationId xmlns:p14="http://schemas.microsoft.com/office/powerpoint/2010/main" val="41159974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75859C-B95B-4A95-BF19-08A2FDC5666D}"/>
              </a:ext>
            </a:extLst>
          </p:cNvPr>
          <p:cNvSpPr txBox="1"/>
          <p:nvPr/>
        </p:nvSpPr>
        <p:spPr>
          <a:xfrm>
            <a:off x="1661930" y="2224734"/>
            <a:ext cx="9495905" cy="920252"/>
          </a:xfrm>
          <a:prstGeom prst="rect">
            <a:avLst/>
          </a:prstGeom>
          <a:noFill/>
        </p:spPr>
        <p:txBody>
          <a:bodyPr wrap="square" rtlCol="0">
            <a:spAutoFit/>
          </a:bodyPr>
          <a:lstStyle/>
          <a:p>
            <a:pPr>
              <a:lnSpc>
                <a:spcPct val="150000"/>
              </a:lnSpc>
            </a:pPr>
            <a:r>
              <a:rPr lang="en-US" sz="4000" b="0" i="0" dirty="0">
                <a:solidFill>
                  <a:srgbClr val="ECECF1"/>
                </a:solidFill>
                <a:effectLst/>
                <a:latin typeface="Söhne"/>
              </a:rPr>
              <a:t>Chapter 6 - Python Standard Library Modules</a:t>
            </a:r>
            <a:endParaRPr lang="en-AE" sz="4000" dirty="0">
              <a:latin typeface="Proxima Nova"/>
            </a:endParaRPr>
          </a:p>
        </p:txBody>
      </p:sp>
      <p:cxnSp>
        <p:nvCxnSpPr>
          <p:cNvPr id="6" name="Straight Connector 5">
            <a:extLst>
              <a:ext uri="{FF2B5EF4-FFF2-40B4-BE49-F238E27FC236}">
                <a16:creationId xmlns:a16="http://schemas.microsoft.com/office/drawing/2014/main" id="{552DAEAE-C50A-46A1-A921-8FBAB4B094AC}"/>
              </a:ext>
            </a:extLst>
          </p:cNvPr>
          <p:cNvCxnSpPr>
            <a:cxnSpLocks/>
          </p:cNvCxnSpPr>
          <p:nvPr/>
        </p:nvCxnSpPr>
        <p:spPr>
          <a:xfrm>
            <a:off x="2319251" y="3144986"/>
            <a:ext cx="806334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D568882-D5DC-446C-BACC-5719BC0A3F22}"/>
              </a:ext>
            </a:extLst>
          </p:cNvPr>
          <p:cNvSpPr txBox="1"/>
          <p:nvPr/>
        </p:nvSpPr>
        <p:spPr>
          <a:xfrm>
            <a:off x="3891099" y="3276289"/>
            <a:ext cx="4243547" cy="461665"/>
          </a:xfrm>
          <a:prstGeom prst="rect">
            <a:avLst/>
          </a:prstGeom>
          <a:noFill/>
        </p:spPr>
        <p:txBody>
          <a:bodyPr wrap="square" rtlCol="0">
            <a:spAutoFit/>
          </a:bodyPr>
          <a:lstStyle/>
          <a:p>
            <a:r>
              <a:rPr lang="en-US" sz="2400" dirty="0">
                <a:solidFill>
                  <a:schemeClr val="bg1"/>
                </a:solidFill>
                <a:latin typeface="Proxima Nova"/>
              </a:rPr>
              <a:t>Exercises, Bonus And Further </a:t>
            </a:r>
            <a:endParaRPr lang="en-AE" sz="2400" dirty="0">
              <a:solidFill>
                <a:schemeClr val="bg1"/>
              </a:solidFill>
              <a:latin typeface="Proxima Nova"/>
            </a:endParaRPr>
          </a:p>
        </p:txBody>
      </p:sp>
    </p:spTree>
    <p:extLst>
      <p:ext uri="{BB962C8B-B14F-4D97-AF65-F5344CB8AC3E}">
        <p14:creationId xmlns:p14="http://schemas.microsoft.com/office/powerpoint/2010/main" val="3454140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6 Ex 1 - Basic Math</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783385"/>
            <a:ext cx="11539128" cy="275934"/>
          </a:xfrm>
        </p:spPr>
        <p:txBody>
          <a:bodyPr>
            <a:noAutofit/>
          </a:bodyPr>
          <a:lstStyle/>
          <a:p>
            <a:pPr>
              <a:lnSpc>
                <a:spcPct val="150000"/>
              </a:lnSpc>
            </a:pPr>
            <a:r>
              <a:rPr lang="en-US" sz="1400" b="0" i="0" dirty="0">
                <a:solidFill>
                  <a:srgbClr val="FFFFFF"/>
                </a:solidFill>
                <a:effectLst/>
                <a:latin typeface="Proxima Nova"/>
              </a:rPr>
              <a:t>Basic Math Operations with the math library. Calculates ceil, floor, factorial, exponentiation, and square root.</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107394"/>
            <a:ext cx="12341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Code</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34C56554-5C4C-4962-8A4D-AF79F3DE3EEF}"/>
              </a:ext>
            </a:extLst>
          </p:cNvPr>
          <p:cNvSpPr txBox="1"/>
          <p:nvPr/>
        </p:nvSpPr>
        <p:spPr>
          <a:xfrm>
            <a:off x="5895432" y="1107394"/>
            <a:ext cx="12341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Output</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Content Placeholder 14">
            <a:extLst>
              <a:ext uri="{FF2B5EF4-FFF2-40B4-BE49-F238E27FC236}">
                <a16:creationId xmlns:a16="http://schemas.microsoft.com/office/drawing/2014/main" id="{D64C11BF-8AEB-4460-AF57-0BF411CAD965}"/>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895432" y="2580111"/>
            <a:ext cx="4305584" cy="1468187"/>
          </a:xfrm>
        </p:spPr>
      </p:pic>
      <p:pic>
        <p:nvPicPr>
          <p:cNvPr id="20" name="Picture 19">
            <a:extLst>
              <a:ext uri="{FF2B5EF4-FFF2-40B4-BE49-F238E27FC236}">
                <a16:creationId xmlns:a16="http://schemas.microsoft.com/office/drawing/2014/main" id="{9534203B-4D66-4190-AC08-A5E0C45D0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061" y="1569059"/>
            <a:ext cx="4376327" cy="5263653"/>
          </a:xfrm>
          <a:prstGeom prst="rect">
            <a:avLst/>
          </a:prstGeom>
        </p:spPr>
      </p:pic>
      <p:cxnSp>
        <p:nvCxnSpPr>
          <p:cNvPr id="16" name="Connector: Curved 15">
            <a:extLst>
              <a:ext uri="{FF2B5EF4-FFF2-40B4-BE49-F238E27FC236}">
                <a16:creationId xmlns:a16="http://schemas.microsoft.com/office/drawing/2014/main" id="{17B6B252-A132-4D4F-A0A5-F8C7E73235E6}"/>
              </a:ext>
            </a:extLst>
          </p:cNvPr>
          <p:cNvCxnSpPr>
            <a:cxnSpLocks/>
          </p:cNvCxnSpPr>
          <p:nvPr/>
        </p:nvCxnSpPr>
        <p:spPr>
          <a:xfrm flipV="1">
            <a:off x="4898050" y="3488132"/>
            <a:ext cx="755749" cy="621570"/>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20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6 Ex 2 - </a:t>
            </a:r>
            <a:r>
              <a:rPr lang="en-US" sz="4000" dirty="0" err="1">
                <a:solidFill>
                  <a:schemeClr val="bg2"/>
                </a:solidFill>
                <a:latin typeface="Proxima Nova"/>
              </a:rPr>
              <a:t>Numpy</a:t>
            </a:r>
            <a:r>
              <a:rPr lang="en-US" sz="4000" dirty="0">
                <a:solidFill>
                  <a:schemeClr val="bg2"/>
                </a:solidFill>
                <a:latin typeface="Proxima Nova"/>
              </a:rPr>
              <a:t> Array</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092338"/>
            <a:ext cx="10685688" cy="275934"/>
          </a:xfrm>
        </p:spPr>
        <p:txBody>
          <a:bodyPr>
            <a:noAutofit/>
          </a:bodyPr>
          <a:lstStyle/>
          <a:p>
            <a:pPr>
              <a:lnSpc>
                <a:spcPct val="150000"/>
              </a:lnSpc>
            </a:pPr>
            <a:r>
              <a:rPr lang="en-US" sz="1400" b="0" i="0" dirty="0">
                <a:solidFill>
                  <a:srgbClr val="FFFFFF"/>
                </a:solidFill>
                <a:effectLst/>
                <a:latin typeface="Proxima Nova"/>
              </a:rPr>
              <a:t>This code uses NumPy, a Python numerical computing library, for operations on a list. The program demonstrates array conversion, finding even indices, sorting, and slicing. The comments provide insights into each step.</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453893"/>
            <a:ext cx="12341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Code</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34C56554-5C4C-4962-8A4D-AF79F3DE3EEF}"/>
              </a:ext>
            </a:extLst>
          </p:cNvPr>
          <p:cNvSpPr txBox="1"/>
          <p:nvPr/>
        </p:nvSpPr>
        <p:spPr>
          <a:xfrm>
            <a:off x="6618640" y="1459714"/>
            <a:ext cx="12341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Output</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Content Placeholder 6">
            <a:extLst>
              <a:ext uri="{FF2B5EF4-FFF2-40B4-BE49-F238E27FC236}">
                <a16:creationId xmlns:a16="http://schemas.microsoft.com/office/drawing/2014/main" id="{C13D18D8-A9B7-4087-B393-E828B08E29CE}"/>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52872" y="2019040"/>
            <a:ext cx="5290741" cy="4078417"/>
          </a:xfrm>
        </p:spPr>
      </p:pic>
      <p:pic>
        <p:nvPicPr>
          <p:cNvPr id="9" name="Picture 8">
            <a:extLst>
              <a:ext uri="{FF2B5EF4-FFF2-40B4-BE49-F238E27FC236}">
                <a16:creationId xmlns:a16="http://schemas.microsoft.com/office/drawing/2014/main" id="{229B1067-ED84-45FF-A9A4-E828BF854BFD}"/>
              </a:ext>
            </a:extLst>
          </p:cNvPr>
          <p:cNvPicPr>
            <a:picLocks noChangeAspect="1"/>
          </p:cNvPicPr>
          <p:nvPr/>
        </p:nvPicPr>
        <p:blipFill rotWithShape="1">
          <a:blip r:embed="rId3">
            <a:extLst>
              <a:ext uri="{28A0092B-C50C-407E-A947-70E740481C1C}">
                <a14:useLocalDpi xmlns:a14="http://schemas.microsoft.com/office/drawing/2010/main" val="0"/>
              </a:ext>
            </a:extLst>
          </a:blip>
          <a:srcRect t="5215" b="2769"/>
          <a:stretch/>
        </p:blipFill>
        <p:spPr>
          <a:xfrm>
            <a:off x="6936247" y="3095625"/>
            <a:ext cx="3258005" cy="806450"/>
          </a:xfrm>
          <a:prstGeom prst="rect">
            <a:avLst/>
          </a:prstGeom>
        </p:spPr>
      </p:pic>
      <p:cxnSp>
        <p:nvCxnSpPr>
          <p:cNvPr id="16" name="Connector: Curved 15">
            <a:extLst>
              <a:ext uri="{FF2B5EF4-FFF2-40B4-BE49-F238E27FC236}">
                <a16:creationId xmlns:a16="http://schemas.microsoft.com/office/drawing/2014/main" id="{17B6B252-A132-4D4F-A0A5-F8C7E73235E6}"/>
              </a:ext>
            </a:extLst>
          </p:cNvPr>
          <p:cNvCxnSpPr>
            <a:cxnSpLocks/>
          </p:cNvCxnSpPr>
          <p:nvPr/>
        </p:nvCxnSpPr>
        <p:spPr>
          <a:xfrm flipV="1">
            <a:off x="5862891" y="3498850"/>
            <a:ext cx="755749" cy="621570"/>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8231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6 Ex 3 - Calculator</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127130"/>
            <a:ext cx="10685688" cy="275934"/>
          </a:xfrm>
        </p:spPr>
        <p:txBody>
          <a:bodyPr>
            <a:noAutofit/>
          </a:bodyPr>
          <a:lstStyle/>
          <a:p>
            <a:pPr>
              <a:lnSpc>
                <a:spcPct val="150000"/>
              </a:lnSpc>
            </a:pPr>
            <a:r>
              <a:rPr lang="en-US" sz="1400" b="0" i="0" dirty="0">
                <a:solidFill>
                  <a:srgbClr val="FFFFFF"/>
                </a:solidFill>
                <a:effectLst/>
                <a:latin typeface="Proxima Nova"/>
              </a:rPr>
              <a:t>Simple calculator program allowing users to perform basic arithmetic operations with a menu, user interaction loop, and error handling for invalid input.</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1453893"/>
            <a:ext cx="12341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Code</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34C56554-5C4C-4962-8A4D-AF79F3DE3EEF}"/>
              </a:ext>
            </a:extLst>
          </p:cNvPr>
          <p:cNvSpPr txBox="1"/>
          <p:nvPr/>
        </p:nvSpPr>
        <p:spPr>
          <a:xfrm>
            <a:off x="9545457" y="3243268"/>
            <a:ext cx="12341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Output</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Content Placeholder 14">
            <a:extLst>
              <a:ext uri="{FF2B5EF4-FFF2-40B4-BE49-F238E27FC236}">
                <a16:creationId xmlns:a16="http://schemas.microsoft.com/office/drawing/2014/main" id="{14D8CC56-14D4-4167-ABB2-5C54C0ABA488}"/>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9633863" y="3872641"/>
            <a:ext cx="1905266" cy="2467319"/>
          </a:xfrm>
        </p:spPr>
      </p:pic>
      <p:pic>
        <p:nvPicPr>
          <p:cNvPr id="18" name="Picture 17">
            <a:extLst>
              <a:ext uri="{FF2B5EF4-FFF2-40B4-BE49-F238E27FC236}">
                <a16:creationId xmlns:a16="http://schemas.microsoft.com/office/drawing/2014/main" id="{03E21F7C-F0CC-4A7D-94E5-2ED0518D7E45}"/>
              </a:ext>
            </a:extLst>
          </p:cNvPr>
          <p:cNvPicPr>
            <a:picLocks noChangeAspect="1"/>
          </p:cNvPicPr>
          <p:nvPr/>
        </p:nvPicPr>
        <p:blipFill rotWithShape="1">
          <a:blip r:embed="rId3">
            <a:extLst>
              <a:ext uri="{28A0092B-C50C-407E-A947-70E740481C1C}">
                <a14:useLocalDpi xmlns:a14="http://schemas.microsoft.com/office/drawing/2010/main" val="0"/>
              </a:ext>
            </a:extLst>
          </a:blip>
          <a:srcRect b="26600"/>
          <a:stretch/>
        </p:blipFill>
        <p:spPr>
          <a:xfrm>
            <a:off x="652871" y="1850009"/>
            <a:ext cx="4634023" cy="4860572"/>
          </a:xfrm>
          <a:prstGeom prst="rect">
            <a:avLst/>
          </a:prstGeom>
        </p:spPr>
      </p:pic>
      <p:pic>
        <p:nvPicPr>
          <p:cNvPr id="21" name="Picture 20">
            <a:extLst>
              <a:ext uri="{FF2B5EF4-FFF2-40B4-BE49-F238E27FC236}">
                <a16:creationId xmlns:a16="http://schemas.microsoft.com/office/drawing/2014/main" id="{70E438CC-68D4-44A5-AF5A-9D00B8A1EE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5442" y="1850009"/>
            <a:ext cx="4941809" cy="3864555"/>
          </a:xfrm>
          <a:prstGeom prst="rect">
            <a:avLst/>
          </a:prstGeom>
        </p:spPr>
      </p:pic>
    </p:spTree>
    <p:extLst>
      <p:ext uri="{BB962C8B-B14F-4D97-AF65-F5344CB8AC3E}">
        <p14:creationId xmlns:p14="http://schemas.microsoft.com/office/powerpoint/2010/main" val="8091067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6 Ex 4 - Line graph</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0" y="1035197"/>
            <a:ext cx="10685688" cy="275934"/>
          </a:xfrm>
        </p:spPr>
        <p:txBody>
          <a:bodyPr>
            <a:noAutofit/>
          </a:bodyPr>
          <a:lstStyle/>
          <a:p>
            <a:pPr>
              <a:lnSpc>
                <a:spcPct val="150000"/>
              </a:lnSpc>
            </a:pPr>
            <a:r>
              <a:rPr lang="en-US" sz="1400" b="0" i="0" dirty="0">
                <a:solidFill>
                  <a:srgbClr val="FFFFFF"/>
                </a:solidFill>
                <a:effectLst/>
                <a:latin typeface="Proxima Nova"/>
              </a:rPr>
              <a:t>This Python code uses the </a:t>
            </a:r>
            <a:r>
              <a:rPr lang="en-US" sz="1400" b="0" i="0" dirty="0" err="1">
                <a:solidFill>
                  <a:srgbClr val="FFFFFF"/>
                </a:solidFill>
                <a:effectLst/>
                <a:latin typeface="Proxima Nova"/>
              </a:rPr>
              <a:t>tkinter</a:t>
            </a:r>
            <a:r>
              <a:rPr lang="en-US" sz="1400" b="0" i="0" dirty="0">
                <a:solidFill>
                  <a:srgbClr val="FFFFFF"/>
                </a:solidFill>
                <a:effectLst/>
                <a:latin typeface="Proxima Nova"/>
              </a:rPr>
              <a:t> library to create a simple line graph. It generates a </a:t>
            </a:r>
            <a:r>
              <a:rPr lang="en-US" sz="1400" b="0" i="0" dirty="0" err="1">
                <a:solidFill>
                  <a:srgbClr val="FFFFFF"/>
                </a:solidFill>
                <a:effectLst/>
                <a:latin typeface="Proxima Nova"/>
              </a:rPr>
              <a:t>Tkinter</a:t>
            </a:r>
            <a:r>
              <a:rPr lang="en-US" sz="1400" b="0" i="0" dirty="0">
                <a:solidFill>
                  <a:srgbClr val="FFFFFF"/>
                </a:solidFill>
                <a:effectLst/>
                <a:latin typeface="Proxima Nova"/>
              </a:rPr>
              <a:t> window with a canvas widget, drawing two lines, adding axis labels, and including a legend. The code, its output, and explanatory comments are provided below.</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0" y="1367598"/>
            <a:ext cx="12341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Code</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34C56554-5C4C-4962-8A4D-AF79F3DE3EEF}"/>
              </a:ext>
            </a:extLst>
          </p:cNvPr>
          <p:cNvSpPr txBox="1"/>
          <p:nvPr/>
        </p:nvSpPr>
        <p:spPr>
          <a:xfrm>
            <a:off x="7434024" y="1484600"/>
            <a:ext cx="12341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Output</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6CC385D4-1752-4FDA-BE9E-F00A3F8BC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70" y="1946265"/>
            <a:ext cx="6705057" cy="4787043"/>
          </a:xfrm>
          <a:prstGeom prst="rect">
            <a:avLst/>
          </a:prstGeom>
        </p:spPr>
      </p:pic>
      <p:pic>
        <p:nvPicPr>
          <p:cNvPr id="13" name="Content Placeholder 12">
            <a:extLst>
              <a:ext uri="{FF2B5EF4-FFF2-40B4-BE49-F238E27FC236}">
                <a16:creationId xmlns:a16="http://schemas.microsoft.com/office/drawing/2014/main" id="{5D106F00-2E65-4F44-BD1A-0ED4C07E314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501975" y="2096343"/>
            <a:ext cx="3953427" cy="3277057"/>
          </a:xfrm>
        </p:spPr>
      </p:pic>
    </p:spTree>
    <p:extLst>
      <p:ext uri="{BB962C8B-B14F-4D97-AF65-F5344CB8AC3E}">
        <p14:creationId xmlns:p14="http://schemas.microsoft.com/office/powerpoint/2010/main" val="40473925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6 Ex 5 - Working with JSON File</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0" y="1035197"/>
            <a:ext cx="10685688" cy="275934"/>
          </a:xfrm>
        </p:spPr>
        <p:txBody>
          <a:bodyPr>
            <a:noAutofit/>
          </a:bodyPr>
          <a:lstStyle/>
          <a:p>
            <a:pPr>
              <a:lnSpc>
                <a:spcPct val="150000"/>
              </a:lnSpc>
            </a:pPr>
            <a:r>
              <a:rPr lang="en-US" sz="1400" b="0" i="0" dirty="0">
                <a:solidFill>
                  <a:srgbClr val="FFFFFF"/>
                </a:solidFill>
                <a:effectLst/>
                <a:latin typeface="Proxima Nova"/>
              </a:rPr>
              <a:t>This code captures user input for student details, writes it to a JSON file, reads the file, and displays individual values. Comments explain each step.</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0" y="1367598"/>
            <a:ext cx="12341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Code</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34C56554-5C4C-4962-8A4D-AF79F3DE3EEF}"/>
              </a:ext>
            </a:extLst>
          </p:cNvPr>
          <p:cNvSpPr txBox="1"/>
          <p:nvPr/>
        </p:nvSpPr>
        <p:spPr>
          <a:xfrm>
            <a:off x="7434024" y="4145464"/>
            <a:ext cx="12341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Output</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Content Placeholder 7">
            <a:extLst>
              <a:ext uri="{FF2B5EF4-FFF2-40B4-BE49-F238E27FC236}">
                <a16:creationId xmlns:a16="http://schemas.microsoft.com/office/drawing/2014/main" id="{4CF8697E-DD21-4B54-9700-035F402572FB}"/>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b="32123"/>
          <a:stretch/>
        </p:blipFill>
        <p:spPr>
          <a:xfrm>
            <a:off x="713037" y="1829262"/>
            <a:ext cx="3875587" cy="4434033"/>
          </a:xfrm>
        </p:spPr>
      </p:pic>
      <p:pic>
        <p:nvPicPr>
          <p:cNvPr id="10" name="Picture 9">
            <a:extLst>
              <a:ext uri="{FF2B5EF4-FFF2-40B4-BE49-F238E27FC236}">
                <a16:creationId xmlns:a16="http://schemas.microsoft.com/office/drawing/2014/main" id="{88AFFFD3-3DD3-43F7-BBB3-48E239992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820" y="1793268"/>
            <a:ext cx="4213232" cy="2331724"/>
          </a:xfrm>
          <a:prstGeom prst="rect">
            <a:avLst/>
          </a:prstGeom>
        </p:spPr>
      </p:pic>
      <p:pic>
        <p:nvPicPr>
          <p:cNvPr id="12" name="Picture 11">
            <a:extLst>
              <a:ext uri="{FF2B5EF4-FFF2-40B4-BE49-F238E27FC236}">
                <a16:creationId xmlns:a16="http://schemas.microsoft.com/office/drawing/2014/main" id="{920C4A22-257C-4BC9-93CD-FAA86CDBB8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4024" y="4816614"/>
            <a:ext cx="2333951" cy="1314633"/>
          </a:xfrm>
          <a:prstGeom prst="rect">
            <a:avLst/>
          </a:prstGeom>
        </p:spPr>
      </p:pic>
    </p:spTree>
    <p:extLst>
      <p:ext uri="{BB962C8B-B14F-4D97-AF65-F5344CB8AC3E}">
        <p14:creationId xmlns:p14="http://schemas.microsoft.com/office/powerpoint/2010/main" val="29218851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6 Bonus Ex A – Bar graph</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0" y="1060609"/>
            <a:ext cx="10685688" cy="275934"/>
          </a:xfrm>
        </p:spPr>
        <p:txBody>
          <a:bodyPr>
            <a:noAutofit/>
          </a:bodyPr>
          <a:lstStyle/>
          <a:p>
            <a:pPr>
              <a:lnSpc>
                <a:spcPct val="150000"/>
              </a:lnSpc>
            </a:pPr>
            <a:r>
              <a:rPr lang="en-US" sz="1400" b="0" i="0" dirty="0">
                <a:solidFill>
                  <a:srgbClr val="FFFFFF"/>
                </a:solidFill>
                <a:effectLst/>
                <a:latin typeface="Proxima Nova"/>
              </a:rPr>
              <a:t>This code uses matplotlib to create a bar graph showing the 2023 brand values. It illustrates the most valuable brands worldwide in billion U.S. dollars. Python code, the resulting graph, and explanatory comments are provided below.</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0" y="1367598"/>
            <a:ext cx="12341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Code</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34C56554-5C4C-4962-8A4D-AF79F3DE3EEF}"/>
              </a:ext>
            </a:extLst>
          </p:cNvPr>
          <p:cNvSpPr txBox="1"/>
          <p:nvPr/>
        </p:nvSpPr>
        <p:spPr>
          <a:xfrm>
            <a:off x="7591965" y="1353631"/>
            <a:ext cx="12341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Output</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Content Placeholder 6">
            <a:extLst>
              <a:ext uri="{FF2B5EF4-FFF2-40B4-BE49-F238E27FC236}">
                <a16:creationId xmlns:a16="http://schemas.microsoft.com/office/drawing/2014/main" id="{84BD1979-0A4E-4768-8251-25F8F9FA79B1}"/>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7691717" y="2011626"/>
            <a:ext cx="4029685" cy="3478776"/>
          </a:xfrm>
        </p:spPr>
      </p:pic>
      <p:pic>
        <p:nvPicPr>
          <p:cNvPr id="11" name="Picture 10">
            <a:extLst>
              <a:ext uri="{FF2B5EF4-FFF2-40B4-BE49-F238E27FC236}">
                <a16:creationId xmlns:a16="http://schemas.microsoft.com/office/drawing/2014/main" id="{A9010A0A-7AD3-4994-8EDD-49CE409CF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70" y="1893579"/>
            <a:ext cx="6731728" cy="2844676"/>
          </a:xfrm>
          <a:prstGeom prst="rect">
            <a:avLst/>
          </a:prstGeom>
        </p:spPr>
      </p:pic>
    </p:spTree>
    <p:extLst>
      <p:ext uri="{BB962C8B-B14F-4D97-AF65-F5344CB8AC3E}">
        <p14:creationId xmlns:p14="http://schemas.microsoft.com/office/powerpoint/2010/main" val="3813661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6 Further Ex I - Stack bar graph</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0" y="1386048"/>
            <a:ext cx="10685688" cy="275934"/>
          </a:xfrm>
        </p:spPr>
        <p:txBody>
          <a:bodyPr>
            <a:noAutofit/>
          </a:bodyPr>
          <a:lstStyle/>
          <a:p>
            <a:pPr>
              <a:lnSpc>
                <a:spcPct val="150000"/>
              </a:lnSpc>
            </a:pPr>
            <a:r>
              <a:rPr lang="en-US" sz="1400" b="0" i="0" dirty="0">
                <a:solidFill>
                  <a:srgbClr val="FFFFFF"/>
                </a:solidFill>
                <a:effectLst/>
                <a:latin typeface="Proxima Nova"/>
              </a:rPr>
              <a:t>This Python code uses matplotlib to create a stacked bar graph showing Super Bowl watching preferences by gender. It captures responses in categories like 'Game,' 'Commercials,' and 'Won't watch.' The code, output (a stacked bar graph), and comments are provided below for clarity.</a:t>
            </a: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0" y="1626576"/>
            <a:ext cx="12341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Code</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34C56554-5C4C-4962-8A4D-AF79F3DE3EEF}"/>
              </a:ext>
            </a:extLst>
          </p:cNvPr>
          <p:cNvSpPr txBox="1"/>
          <p:nvPr/>
        </p:nvSpPr>
        <p:spPr>
          <a:xfrm>
            <a:off x="7217892" y="1626575"/>
            <a:ext cx="12341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Output</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Content Placeholder 7">
            <a:extLst>
              <a:ext uri="{FF2B5EF4-FFF2-40B4-BE49-F238E27FC236}">
                <a16:creationId xmlns:a16="http://schemas.microsoft.com/office/drawing/2014/main" id="{5008133D-8192-4BBD-8651-A87554017865}"/>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7372000" y="2198863"/>
            <a:ext cx="4322961" cy="3077605"/>
          </a:xfrm>
        </p:spPr>
      </p:pic>
      <p:pic>
        <p:nvPicPr>
          <p:cNvPr id="10" name="Picture 9">
            <a:extLst>
              <a:ext uri="{FF2B5EF4-FFF2-40B4-BE49-F238E27FC236}">
                <a16:creationId xmlns:a16="http://schemas.microsoft.com/office/drawing/2014/main" id="{123BC324-88F5-4E65-A77C-252A8C69F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70" y="2043197"/>
            <a:ext cx="5626667" cy="3937073"/>
          </a:xfrm>
          <a:prstGeom prst="rect">
            <a:avLst/>
          </a:prstGeom>
        </p:spPr>
      </p:pic>
    </p:spTree>
    <p:extLst>
      <p:ext uri="{BB962C8B-B14F-4D97-AF65-F5344CB8AC3E}">
        <p14:creationId xmlns:p14="http://schemas.microsoft.com/office/powerpoint/2010/main" val="11400969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218169"/>
            <a:ext cx="11539128" cy="1325563"/>
          </a:xfrm>
        </p:spPr>
        <p:txBody>
          <a:bodyPr>
            <a:normAutofit/>
          </a:bodyPr>
          <a:lstStyle/>
          <a:p>
            <a:r>
              <a:rPr lang="en-US" sz="4000" dirty="0">
                <a:solidFill>
                  <a:schemeClr val="bg2"/>
                </a:solidFill>
                <a:latin typeface="Proxima Nova"/>
              </a:rPr>
              <a:t>Chapter 6 Further Ex II - Stack bar graph</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0" y="1080050"/>
            <a:ext cx="10685688" cy="275934"/>
          </a:xfrm>
        </p:spPr>
        <p:txBody>
          <a:bodyPr>
            <a:noAutofit/>
          </a:bodyPr>
          <a:lstStyle/>
          <a:p>
            <a:pPr>
              <a:lnSpc>
                <a:spcPct val="150000"/>
              </a:lnSpc>
            </a:pPr>
            <a:r>
              <a:rPr lang="en-US" sz="1400" b="0" i="0" dirty="0">
                <a:solidFill>
                  <a:srgbClr val="FFFFFF"/>
                </a:solidFill>
                <a:effectLst/>
                <a:latin typeface="Proxima Nova"/>
              </a:rPr>
              <a:t>This code captures user input for student details, writes it to a JSON file, reads the file, and displays individual values. Comments explain each step.</a:t>
            </a:r>
          </a:p>
        </p:txBody>
      </p:sp>
      <p:sp>
        <p:nvSpPr>
          <p:cNvPr id="19" name="TextBox 18">
            <a:extLst>
              <a:ext uri="{FF2B5EF4-FFF2-40B4-BE49-F238E27FC236}">
                <a16:creationId xmlns:a16="http://schemas.microsoft.com/office/drawing/2014/main" id="{54D32841-6B25-4B37-A102-96087A99DC15}"/>
              </a:ext>
            </a:extLst>
          </p:cNvPr>
          <p:cNvSpPr txBox="1"/>
          <p:nvPr/>
        </p:nvSpPr>
        <p:spPr>
          <a:xfrm>
            <a:off x="594628" y="1355983"/>
            <a:ext cx="12341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Code</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34C56554-5C4C-4962-8A4D-AF79F3DE3EEF}"/>
              </a:ext>
            </a:extLst>
          </p:cNvPr>
          <p:cNvSpPr txBox="1"/>
          <p:nvPr/>
        </p:nvSpPr>
        <p:spPr>
          <a:xfrm>
            <a:off x="9486850" y="1691071"/>
            <a:ext cx="12341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Output</a:t>
            </a:r>
            <a:endParaRPr kumimoji="0" lang="en-A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Content Placeholder 6">
            <a:extLst>
              <a:ext uri="{FF2B5EF4-FFF2-40B4-BE49-F238E27FC236}">
                <a16:creationId xmlns:a16="http://schemas.microsoft.com/office/drawing/2014/main" id="{74249F88-B77C-4E70-9771-1F77EF8E3948}"/>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b="36605"/>
          <a:stretch/>
        </p:blipFill>
        <p:spPr>
          <a:xfrm>
            <a:off x="594627" y="1772546"/>
            <a:ext cx="4434571" cy="4306027"/>
          </a:xfrm>
        </p:spPr>
      </p:pic>
      <p:pic>
        <p:nvPicPr>
          <p:cNvPr id="13" name="Picture 12">
            <a:extLst>
              <a:ext uri="{FF2B5EF4-FFF2-40B4-BE49-F238E27FC236}">
                <a16:creationId xmlns:a16="http://schemas.microsoft.com/office/drawing/2014/main" id="{DCFC63F1-3289-48BA-B78D-BCFC3943B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199" y="1218016"/>
            <a:ext cx="4376329" cy="3406207"/>
          </a:xfrm>
          <a:prstGeom prst="rect">
            <a:avLst/>
          </a:prstGeom>
        </p:spPr>
      </p:pic>
      <p:pic>
        <p:nvPicPr>
          <p:cNvPr id="22" name="Picture 21">
            <a:extLst>
              <a:ext uri="{FF2B5EF4-FFF2-40B4-BE49-F238E27FC236}">
                <a16:creationId xmlns:a16="http://schemas.microsoft.com/office/drawing/2014/main" id="{14F4D533-24F8-4912-88F5-C37D3A30D7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3290" y="2405613"/>
            <a:ext cx="2111031" cy="3179064"/>
          </a:xfrm>
          <a:prstGeom prst="rect">
            <a:avLst/>
          </a:prstGeom>
        </p:spPr>
      </p:pic>
    </p:spTree>
    <p:extLst>
      <p:ext uri="{BB962C8B-B14F-4D97-AF65-F5344CB8AC3E}">
        <p14:creationId xmlns:p14="http://schemas.microsoft.com/office/powerpoint/2010/main" val="221284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Ex 5 - Continue</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070861"/>
            <a:ext cx="10294990" cy="846987"/>
          </a:xfrm>
        </p:spPr>
        <p:txBody>
          <a:bodyPr>
            <a:noAutofit/>
          </a:bodyPr>
          <a:lstStyle/>
          <a:p>
            <a:pPr>
              <a:lnSpc>
                <a:spcPct val="150000"/>
              </a:lnSpc>
            </a:pPr>
            <a:r>
              <a:rPr lang="en-US" sz="1400" b="0" i="0" dirty="0">
                <a:solidFill>
                  <a:srgbClr val="FFFFFF"/>
                </a:solidFill>
                <a:effectLst/>
                <a:latin typeface="Proxima Nova"/>
              </a:rPr>
              <a:t>This code presents a simple program utilizing a while loop that interacts with the user, prompting them to continue or exit by entering 'Y' or any other key, respectively. The loop keeps track of how many times it executes, and the final count is printed as output. Below, you'll find the Python code, its corresponding output, and additional comments explaining each step.</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2132592"/>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7226213" y="2244062"/>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pic>
        <p:nvPicPr>
          <p:cNvPr id="13" name="Content Placeholder 12">
            <a:extLst>
              <a:ext uri="{FF2B5EF4-FFF2-40B4-BE49-F238E27FC236}">
                <a16:creationId xmlns:a16="http://schemas.microsoft.com/office/drawing/2014/main" id="{2EFF8478-4B49-4007-AD0E-030825787C8D}"/>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7226213" y="3677873"/>
            <a:ext cx="4725059" cy="1152686"/>
          </a:xfrm>
        </p:spPr>
      </p:pic>
      <p:pic>
        <p:nvPicPr>
          <p:cNvPr id="20" name="Content Placeholder 19">
            <a:extLst>
              <a:ext uri="{FF2B5EF4-FFF2-40B4-BE49-F238E27FC236}">
                <a16:creationId xmlns:a16="http://schemas.microsoft.com/office/drawing/2014/main" id="{DC19815E-E75B-41D7-ABAB-874BF4E4B65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2217" y="2594256"/>
            <a:ext cx="6347280" cy="3873045"/>
          </a:xfrm>
        </p:spPr>
      </p:pic>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6096000" y="4330931"/>
            <a:ext cx="936567" cy="499628"/>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330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DDCAB-D497-4B8B-AD74-C261335BB1F7}"/>
              </a:ext>
            </a:extLst>
          </p:cNvPr>
          <p:cNvSpPr>
            <a:spLocks noGrp="1"/>
          </p:cNvSpPr>
          <p:nvPr>
            <p:ph type="title"/>
          </p:nvPr>
        </p:nvSpPr>
        <p:spPr>
          <a:xfrm>
            <a:off x="652872" y="-54879"/>
            <a:ext cx="10515600" cy="1325563"/>
          </a:xfrm>
        </p:spPr>
        <p:txBody>
          <a:bodyPr>
            <a:normAutofit/>
          </a:bodyPr>
          <a:lstStyle/>
          <a:p>
            <a:r>
              <a:rPr lang="en-US" sz="4000" dirty="0">
                <a:solidFill>
                  <a:schemeClr val="bg2"/>
                </a:solidFill>
                <a:latin typeface="Proxima Nova"/>
              </a:rPr>
              <a:t>Chapter 1 Ex 6 - Fizz Buzz</a:t>
            </a:r>
            <a:endParaRPr lang="en-AE" sz="4000" dirty="0">
              <a:solidFill>
                <a:schemeClr val="bg2"/>
              </a:solidFill>
              <a:latin typeface="Proxima Nova"/>
            </a:endParaRPr>
          </a:p>
        </p:txBody>
      </p:sp>
      <p:sp>
        <p:nvSpPr>
          <p:cNvPr id="5" name="Text Placeholder 4">
            <a:extLst>
              <a:ext uri="{FF2B5EF4-FFF2-40B4-BE49-F238E27FC236}">
                <a16:creationId xmlns:a16="http://schemas.microsoft.com/office/drawing/2014/main" id="{FEBF79DB-CF81-4EFC-8835-BF6A396EF8A1}"/>
              </a:ext>
            </a:extLst>
          </p:cNvPr>
          <p:cNvSpPr>
            <a:spLocks noGrp="1"/>
          </p:cNvSpPr>
          <p:nvPr>
            <p:ph type="body" idx="1"/>
          </p:nvPr>
        </p:nvSpPr>
        <p:spPr>
          <a:xfrm>
            <a:off x="652872" y="1070861"/>
            <a:ext cx="10294990" cy="846987"/>
          </a:xfrm>
        </p:spPr>
        <p:txBody>
          <a:bodyPr>
            <a:noAutofit/>
          </a:bodyPr>
          <a:lstStyle/>
          <a:p>
            <a:pPr>
              <a:lnSpc>
                <a:spcPct val="150000"/>
              </a:lnSpc>
            </a:pPr>
            <a:r>
              <a:rPr lang="en-US" sz="1400" b="0" i="0" dirty="0">
                <a:solidFill>
                  <a:srgbClr val="FFFFFF"/>
                </a:solidFill>
                <a:effectLst/>
                <a:latin typeface="Proxima Nova"/>
              </a:rPr>
              <a:t>This code demonstrates the classic Fizz Buzz problem. It iterates through numbers from 1 to 100 and prints "Fizz" for multiples of 3,  "Buzz" for multiples of 5, "Fizz Buzz" for numbers that are multiples of both 3 and 5, and the number itself otherwise.  Below, you'll find the Python code, its corresponding output, and additional comments explaining each step.</a:t>
            </a:r>
            <a:endParaRPr lang="en-AE" sz="1400" dirty="0">
              <a:latin typeface="Proxima Nova"/>
            </a:endParaRPr>
          </a:p>
        </p:txBody>
      </p:sp>
      <p:sp>
        <p:nvSpPr>
          <p:cNvPr id="19" name="TextBox 18">
            <a:extLst>
              <a:ext uri="{FF2B5EF4-FFF2-40B4-BE49-F238E27FC236}">
                <a16:creationId xmlns:a16="http://schemas.microsoft.com/office/drawing/2014/main" id="{54D32841-6B25-4B37-A102-96087A99DC15}"/>
              </a:ext>
            </a:extLst>
          </p:cNvPr>
          <p:cNvSpPr txBox="1"/>
          <p:nvPr/>
        </p:nvSpPr>
        <p:spPr>
          <a:xfrm>
            <a:off x="652872" y="2132592"/>
            <a:ext cx="875489" cy="461665"/>
          </a:xfrm>
          <a:prstGeom prst="rect">
            <a:avLst/>
          </a:prstGeom>
          <a:noFill/>
        </p:spPr>
        <p:txBody>
          <a:bodyPr wrap="square" rtlCol="0">
            <a:spAutoFit/>
          </a:bodyPr>
          <a:lstStyle/>
          <a:p>
            <a:r>
              <a:rPr lang="en-US" sz="2400" dirty="0">
                <a:solidFill>
                  <a:schemeClr val="bg1"/>
                </a:solidFill>
              </a:rPr>
              <a:t>Code</a:t>
            </a:r>
            <a:endParaRPr lang="en-AE" sz="2400" dirty="0">
              <a:solidFill>
                <a:schemeClr val="bg1"/>
              </a:solidFill>
            </a:endParaRPr>
          </a:p>
        </p:txBody>
      </p:sp>
      <p:sp>
        <p:nvSpPr>
          <p:cNvPr id="26" name="TextBox 25">
            <a:extLst>
              <a:ext uri="{FF2B5EF4-FFF2-40B4-BE49-F238E27FC236}">
                <a16:creationId xmlns:a16="http://schemas.microsoft.com/office/drawing/2014/main" id="{3CD0AC1D-3A2C-44C7-A304-9BCCAE39B4DD}"/>
              </a:ext>
            </a:extLst>
          </p:cNvPr>
          <p:cNvSpPr txBox="1"/>
          <p:nvPr/>
        </p:nvSpPr>
        <p:spPr>
          <a:xfrm>
            <a:off x="7133246" y="2156843"/>
            <a:ext cx="1247376" cy="461665"/>
          </a:xfrm>
          <a:prstGeom prst="rect">
            <a:avLst/>
          </a:prstGeom>
          <a:noFill/>
        </p:spPr>
        <p:txBody>
          <a:bodyPr wrap="square" rtlCol="0">
            <a:spAutoFit/>
          </a:bodyPr>
          <a:lstStyle/>
          <a:p>
            <a:r>
              <a:rPr lang="en-US" sz="2400" dirty="0">
                <a:solidFill>
                  <a:schemeClr val="bg1"/>
                </a:solidFill>
                <a:latin typeface="Proxima Nova"/>
              </a:rPr>
              <a:t>Output</a:t>
            </a:r>
            <a:endParaRPr lang="en-AE" sz="2400" dirty="0">
              <a:solidFill>
                <a:schemeClr val="bg1"/>
              </a:solidFill>
              <a:latin typeface="Proxima Nova"/>
            </a:endParaRPr>
          </a:p>
        </p:txBody>
      </p:sp>
      <p:cxnSp>
        <p:nvCxnSpPr>
          <p:cNvPr id="15" name="Connector: Curved 14">
            <a:extLst>
              <a:ext uri="{FF2B5EF4-FFF2-40B4-BE49-F238E27FC236}">
                <a16:creationId xmlns:a16="http://schemas.microsoft.com/office/drawing/2014/main" id="{7E93BF18-F08F-48E7-A261-39BFFC09E46A}"/>
              </a:ext>
            </a:extLst>
          </p:cNvPr>
          <p:cNvCxnSpPr>
            <a:cxnSpLocks/>
          </p:cNvCxnSpPr>
          <p:nvPr/>
        </p:nvCxnSpPr>
        <p:spPr>
          <a:xfrm flipV="1">
            <a:off x="6175558" y="4108993"/>
            <a:ext cx="936567" cy="499628"/>
          </a:xfrm>
          <a:prstGeom prst="curved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B0A2B505-6073-4255-A1C7-DB8CFE4011C9}"/>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602"/>
          <a:stretch/>
        </p:blipFill>
        <p:spPr>
          <a:xfrm>
            <a:off x="528181" y="2618508"/>
            <a:ext cx="5707087" cy="4004478"/>
          </a:xfrm>
        </p:spPr>
      </p:pic>
      <p:pic>
        <p:nvPicPr>
          <p:cNvPr id="17" name="Content Placeholder 16">
            <a:extLst>
              <a:ext uri="{FF2B5EF4-FFF2-40B4-BE49-F238E27FC236}">
                <a16:creationId xmlns:a16="http://schemas.microsoft.com/office/drawing/2014/main" id="{44B30E28-F2E9-4F3B-B3B5-97248AFE85D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244270" y="2670614"/>
            <a:ext cx="782089" cy="3952372"/>
          </a:xfrm>
        </p:spPr>
      </p:pic>
      <p:pic>
        <p:nvPicPr>
          <p:cNvPr id="21" name="Picture 20">
            <a:extLst>
              <a:ext uri="{FF2B5EF4-FFF2-40B4-BE49-F238E27FC236}">
                <a16:creationId xmlns:a16="http://schemas.microsoft.com/office/drawing/2014/main" id="{E985E831-5869-4425-8D99-9BE485C895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3468" y="2618508"/>
            <a:ext cx="740466" cy="4028729"/>
          </a:xfrm>
          <a:prstGeom prst="rect">
            <a:avLst/>
          </a:prstGeom>
        </p:spPr>
      </p:pic>
      <p:pic>
        <p:nvPicPr>
          <p:cNvPr id="23" name="Picture 22">
            <a:extLst>
              <a:ext uri="{FF2B5EF4-FFF2-40B4-BE49-F238E27FC236}">
                <a16:creationId xmlns:a16="http://schemas.microsoft.com/office/drawing/2014/main" id="{EAE8C8D6-C8BC-4715-9525-F9E88C8A9F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1666" y="2618508"/>
            <a:ext cx="751641" cy="3952372"/>
          </a:xfrm>
          <a:prstGeom prst="rect">
            <a:avLst/>
          </a:prstGeom>
        </p:spPr>
      </p:pic>
      <p:pic>
        <p:nvPicPr>
          <p:cNvPr id="25" name="Picture 24">
            <a:extLst>
              <a:ext uri="{FF2B5EF4-FFF2-40B4-BE49-F238E27FC236}">
                <a16:creationId xmlns:a16="http://schemas.microsoft.com/office/drawing/2014/main" id="{FDB8218D-4C32-46BF-8912-D6178DEE02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01039" y="2618508"/>
            <a:ext cx="523948" cy="1667108"/>
          </a:xfrm>
          <a:prstGeom prst="rect">
            <a:avLst/>
          </a:prstGeom>
        </p:spPr>
      </p:pic>
      <p:cxnSp>
        <p:nvCxnSpPr>
          <p:cNvPr id="50" name="Straight Connector 49">
            <a:extLst>
              <a:ext uri="{FF2B5EF4-FFF2-40B4-BE49-F238E27FC236}">
                <a16:creationId xmlns:a16="http://schemas.microsoft.com/office/drawing/2014/main" id="{9E48DBBF-8B90-499A-AEBD-724A00A94AD6}"/>
              </a:ext>
            </a:extLst>
          </p:cNvPr>
          <p:cNvCxnSpPr>
            <a:cxnSpLocks/>
          </p:cNvCxnSpPr>
          <p:nvPr/>
        </p:nvCxnSpPr>
        <p:spPr>
          <a:xfrm>
            <a:off x="7849900" y="6741622"/>
            <a:ext cx="437889"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52" name="Straight Connector 51">
            <a:extLst>
              <a:ext uri="{FF2B5EF4-FFF2-40B4-BE49-F238E27FC236}">
                <a16:creationId xmlns:a16="http://schemas.microsoft.com/office/drawing/2014/main" id="{0996E67D-DF44-4693-A2C6-D771D199A82D}"/>
              </a:ext>
            </a:extLst>
          </p:cNvPr>
          <p:cNvCxnSpPr>
            <a:cxnSpLocks/>
          </p:cNvCxnSpPr>
          <p:nvPr/>
        </p:nvCxnSpPr>
        <p:spPr>
          <a:xfrm flipV="1">
            <a:off x="8287774" y="2670614"/>
            <a:ext cx="0" cy="4071008"/>
          </a:xfrm>
          <a:prstGeom prst="line">
            <a:avLst/>
          </a:prstGeom>
        </p:spPr>
        <p:style>
          <a:lnRef idx="1">
            <a:schemeClr val="accent6"/>
          </a:lnRef>
          <a:fillRef idx="0">
            <a:schemeClr val="accent6"/>
          </a:fillRef>
          <a:effectRef idx="0">
            <a:schemeClr val="accent6"/>
          </a:effectRef>
          <a:fontRef idx="minor">
            <a:schemeClr val="tx1"/>
          </a:fontRef>
        </p:style>
      </p:cxnSp>
      <p:cxnSp>
        <p:nvCxnSpPr>
          <p:cNvPr id="55" name="Straight Connector 54">
            <a:extLst>
              <a:ext uri="{FF2B5EF4-FFF2-40B4-BE49-F238E27FC236}">
                <a16:creationId xmlns:a16="http://schemas.microsoft.com/office/drawing/2014/main" id="{BC5E52C9-9C3E-463A-BC13-D96B7DBB835C}"/>
              </a:ext>
            </a:extLst>
          </p:cNvPr>
          <p:cNvCxnSpPr>
            <a:cxnSpLocks/>
          </p:cNvCxnSpPr>
          <p:nvPr/>
        </p:nvCxnSpPr>
        <p:spPr>
          <a:xfrm>
            <a:off x="9066329" y="6741622"/>
            <a:ext cx="437889"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56" name="Straight Connector 55">
            <a:extLst>
              <a:ext uri="{FF2B5EF4-FFF2-40B4-BE49-F238E27FC236}">
                <a16:creationId xmlns:a16="http://schemas.microsoft.com/office/drawing/2014/main" id="{12C4572C-6157-4DEC-A2AC-F503A0DDC4FF}"/>
              </a:ext>
            </a:extLst>
          </p:cNvPr>
          <p:cNvCxnSpPr>
            <a:cxnSpLocks/>
          </p:cNvCxnSpPr>
          <p:nvPr/>
        </p:nvCxnSpPr>
        <p:spPr>
          <a:xfrm flipV="1">
            <a:off x="9504203" y="2670614"/>
            <a:ext cx="0" cy="4071008"/>
          </a:xfrm>
          <a:prstGeom prst="line">
            <a:avLst/>
          </a:prstGeom>
        </p:spPr>
        <p:style>
          <a:lnRef idx="1">
            <a:schemeClr val="accent6"/>
          </a:lnRef>
          <a:fillRef idx="0">
            <a:schemeClr val="accent6"/>
          </a:fillRef>
          <a:effectRef idx="0">
            <a:schemeClr val="accent6"/>
          </a:effectRef>
          <a:fontRef idx="minor">
            <a:schemeClr val="tx1"/>
          </a:fontRef>
        </p:style>
      </p:cxnSp>
      <p:cxnSp>
        <p:nvCxnSpPr>
          <p:cNvPr id="57" name="Straight Connector 56">
            <a:extLst>
              <a:ext uri="{FF2B5EF4-FFF2-40B4-BE49-F238E27FC236}">
                <a16:creationId xmlns:a16="http://schemas.microsoft.com/office/drawing/2014/main" id="{802CFAD2-799F-4168-927A-DA68303CF931}"/>
              </a:ext>
            </a:extLst>
          </p:cNvPr>
          <p:cNvCxnSpPr>
            <a:cxnSpLocks/>
          </p:cNvCxnSpPr>
          <p:nvPr/>
        </p:nvCxnSpPr>
        <p:spPr>
          <a:xfrm>
            <a:off x="10249507" y="6713648"/>
            <a:ext cx="437889"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58" name="Straight Connector 57">
            <a:extLst>
              <a:ext uri="{FF2B5EF4-FFF2-40B4-BE49-F238E27FC236}">
                <a16:creationId xmlns:a16="http://schemas.microsoft.com/office/drawing/2014/main" id="{BB9142B5-A5CA-46DF-9376-6004C91E6089}"/>
              </a:ext>
            </a:extLst>
          </p:cNvPr>
          <p:cNvCxnSpPr>
            <a:cxnSpLocks/>
          </p:cNvCxnSpPr>
          <p:nvPr/>
        </p:nvCxnSpPr>
        <p:spPr>
          <a:xfrm flipV="1">
            <a:off x="10687381" y="2642640"/>
            <a:ext cx="0" cy="4071008"/>
          </a:xfrm>
          <a:prstGeom prst="line">
            <a:avLst/>
          </a:prstGeom>
        </p:spPr>
        <p:style>
          <a:lnRef idx="1">
            <a:schemeClr val="accent6"/>
          </a:lnRef>
          <a:fillRef idx="0">
            <a:schemeClr val="accent6"/>
          </a:fillRef>
          <a:effectRef idx="0">
            <a:schemeClr val="accent6"/>
          </a:effectRef>
          <a:fontRef idx="minor">
            <a:schemeClr val="tx1"/>
          </a:fontRef>
        </p:style>
      </p:cxnSp>
      <p:cxnSp>
        <p:nvCxnSpPr>
          <p:cNvPr id="60" name="Straight Arrow Connector 59">
            <a:extLst>
              <a:ext uri="{FF2B5EF4-FFF2-40B4-BE49-F238E27FC236}">
                <a16:creationId xmlns:a16="http://schemas.microsoft.com/office/drawing/2014/main" id="{F5DDD699-AB32-4318-A24B-FDB0E052B9ED}"/>
              </a:ext>
            </a:extLst>
          </p:cNvPr>
          <p:cNvCxnSpPr>
            <a:cxnSpLocks/>
          </p:cNvCxnSpPr>
          <p:nvPr/>
        </p:nvCxnSpPr>
        <p:spPr>
          <a:xfrm>
            <a:off x="8287774" y="2670614"/>
            <a:ext cx="15739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4" name="Straight Arrow Connector 63">
            <a:extLst>
              <a:ext uri="{FF2B5EF4-FFF2-40B4-BE49-F238E27FC236}">
                <a16:creationId xmlns:a16="http://schemas.microsoft.com/office/drawing/2014/main" id="{10E4CDD8-BA22-4CD1-AAD4-ECBF4933EDE4}"/>
              </a:ext>
            </a:extLst>
          </p:cNvPr>
          <p:cNvCxnSpPr>
            <a:cxnSpLocks/>
          </p:cNvCxnSpPr>
          <p:nvPr/>
        </p:nvCxnSpPr>
        <p:spPr>
          <a:xfrm>
            <a:off x="9504203" y="2671053"/>
            <a:ext cx="15739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5" name="Straight Arrow Connector 64">
            <a:extLst>
              <a:ext uri="{FF2B5EF4-FFF2-40B4-BE49-F238E27FC236}">
                <a16:creationId xmlns:a16="http://schemas.microsoft.com/office/drawing/2014/main" id="{AC2EA777-FA73-4E8E-953F-A990DC1274BD}"/>
              </a:ext>
            </a:extLst>
          </p:cNvPr>
          <p:cNvCxnSpPr>
            <a:cxnSpLocks/>
          </p:cNvCxnSpPr>
          <p:nvPr/>
        </p:nvCxnSpPr>
        <p:spPr>
          <a:xfrm>
            <a:off x="10687381" y="2640343"/>
            <a:ext cx="15739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67" name="Oval 66">
            <a:extLst>
              <a:ext uri="{FF2B5EF4-FFF2-40B4-BE49-F238E27FC236}">
                <a16:creationId xmlns:a16="http://schemas.microsoft.com/office/drawing/2014/main" id="{F4C25933-5E9E-43B6-BB74-E619E023CFE4}"/>
              </a:ext>
            </a:extLst>
          </p:cNvPr>
          <p:cNvSpPr/>
          <p:nvPr/>
        </p:nvSpPr>
        <p:spPr>
          <a:xfrm>
            <a:off x="7817644" y="6713648"/>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E"/>
          </a:p>
        </p:txBody>
      </p:sp>
      <p:sp>
        <p:nvSpPr>
          <p:cNvPr id="68" name="Oval 67">
            <a:extLst>
              <a:ext uri="{FF2B5EF4-FFF2-40B4-BE49-F238E27FC236}">
                <a16:creationId xmlns:a16="http://schemas.microsoft.com/office/drawing/2014/main" id="{7D243D05-5899-4B34-BA67-42869E71153C}"/>
              </a:ext>
            </a:extLst>
          </p:cNvPr>
          <p:cNvSpPr/>
          <p:nvPr/>
        </p:nvSpPr>
        <p:spPr>
          <a:xfrm>
            <a:off x="9046355" y="6713648"/>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E"/>
          </a:p>
        </p:txBody>
      </p:sp>
      <p:sp>
        <p:nvSpPr>
          <p:cNvPr id="69" name="Oval 68">
            <a:extLst>
              <a:ext uri="{FF2B5EF4-FFF2-40B4-BE49-F238E27FC236}">
                <a16:creationId xmlns:a16="http://schemas.microsoft.com/office/drawing/2014/main" id="{E60D1735-BEA4-4C66-B3C9-470C78D8F3BA}"/>
              </a:ext>
            </a:extLst>
          </p:cNvPr>
          <p:cNvSpPr/>
          <p:nvPr/>
        </p:nvSpPr>
        <p:spPr>
          <a:xfrm>
            <a:off x="10203774" y="6690788"/>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23271987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1150</TotalTime>
  <Words>3553</Words>
  <Application>Microsoft Office PowerPoint</Application>
  <PresentationFormat>Widescreen</PresentationFormat>
  <Paragraphs>284</Paragraphs>
  <Slides>78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Arial</vt:lpstr>
      <vt:lpstr>Calibri</vt:lpstr>
      <vt:lpstr>Calibri Light</vt:lpstr>
      <vt:lpstr>Monotype Corsiva</vt:lpstr>
      <vt:lpstr>Proxima Nova</vt:lpstr>
      <vt:lpstr>Söhne</vt:lpstr>
      <vt:lpstr>office theme</vt:lpstr>
      <vt:lpstr>PowerPoint Presentation</vt:lpstr>
      <vt:lpstr>Table Of Contents </vt:lpstr>
      <vt:lpstr>PowerPoint Presentation</vt:lpstr>
      <vt:lpstr>Chapter 1 Ex 1 – User Input Output</vt:lpstr>
      <vt:lpstr>Chapter 1 Ex 2 - Math's</vt:lpstr>
      <vt:lpstr>Chapter 1 Ex 3 - Is it Triangle</vt:lpstr>
      <vt:lpstr>Chapter 1 Ex 4 - Largest Number</vt:lpstr>
      <vt:lpstr>Chapter 1 Ex 5 - Continue</vt:lpstr>
      <vt:lpstr>Chapter 1 Ex 6 - Fizz Buzz</vt:lpstr>
      <vt:lpstr>Chapter 1 Ex 7 - Even Numbers</vt:lpstr>
      <vt:lpstr>Chapter 1 Ex 8 - Print Pattern</vt:lpstr>
      <vt:lpstr>Chapter 1 Ex 9 - Integer List</vt:lpstr>
      <vt:lpstr>Chapter 1 Ex 10 - Film Dictionary</vt:lpstr>
      <vt:lpstr>Chapter 1 Ex 11 - Year Tuples</vt:lpstr>
      <vt:lpstr>Chapter 1 Ex 12 - Area Function</vt:lpstr>
      <vt:lpstr>Chapter 1 Ex 13 - Product of list items</vt:lpstr>
      <vt:lpstr>Chapter 1 Bonus Ex A - Multiplication Tables</vt:lpstr>
      <vt:lpstr>Chapter 1 Bonus Ex B - Locations List</vt:lpstr>
      <vt:lpstr>Chapter 1 Bonus Ex C - Calculator Function</vt:lpstr>
      <vt:lpstr>Chapter 1 Further Ex I - Count seconds</vt:lpstr>
      <vt:lpstr>Chapter 1 Further Ex II - Sum of Digits in number</vt:lpstr>
      <vt:lpstr>Chapter 1 Further Ex III - Arrows</vt:lpstr>
      <vt:lpstr>Chapter 1 Further Ex IV - Count items</vt:lpstr>
      <vt:lpstr>Chapter 1 Further Ex V - Lamda function</vt:lpstr>
      <vt:lpstr>PowerPoint Presentation</vt:lpstr>
      <vt:lpstr>Chapter 2 Ex 1 - Welcome</vt:lpstr>
      <vt:lpstr>Chapter 2 Ex 2 - Managing Layout</vt:lpstr>
      <vt:lpstr>Chapter 2 Ex 2 b - Square Grid</vt:lpstr>
      <vt:lpstr>Chapter 2 Ex 3 - Login page</vt:lpstr>
      <vt:lpstr>Chapter 2 Ex 4 – Registration page </vt:lpstr>
      <vt:lpstr>Chapter 2 Ex 4 – Registration page </vt:lpstr>
      <vt:lpstr>Chapter 2 Ex 5 - Calculator</vt:lpstr>
      <vt:lpstr>Chapter 2 Ex A Bonus - Temperature Converter</vt:lpstr>
      <vt:lpstr>Chapter 2 Ex B Bonus - Age Calculator</vt:lpstr>
      <vt:lpstr>Chapter 2 Further Ex I - Count characters</vt:lpstr>
      <vt:lpstr>Chapter 2 Further Ex II - Capitalize letters</vt:lpstr>
      <vt:lpstr>PowerPoint Presentation</vt:lpstr>
      <vt:lpstr>Chapter 3 Ex 1 - Greeting App</vt:lpstr>
      <vt:lpstr>Chapter 3 Ex 2 - Coffee Vending Machine</vt:lpstr>
      <vt:lpstr>Chapter 3 Ex 2 - Coffee Vending Machine</vt:lpstr>
      <vt:lpstr>Chapter 3 Ex 3 – Area Function</vt:lpstr>
      <vt:lpstr>Chapter 3 Ex 4 - Draw Shape</vt:lpstr>
      <vt:lpstr>Chapter 3 Bonus - Burger Shack Vendor</vt:lpstr>
      <vt:lpstr>Chapter 3 Bonus - Burger Shack Vendor</vt:lpstr>
      <vt:lpstr>Chapter 3 Bonus - Burger Shack Vendor</vt:lpstr>
      <vt:lpstr>Chapter 3 Further Ex I - Vending Machine</vt:lpstr>
      <vt:lpstr>Chapter 3 Further Ex II - Guess Word</vt:lpstr>
      <vt:lpstr>PowerPoint Presentation</vt:lpstr>
      <vt:lpstr>Chapter 4 Ex 1 - User information</vt:lpstr>
      <vt:lpstr>Chapter 4 Ex 2 - CountString</vt:lpstr>
      <vt:lpstr>Chapter 4 Ex 3 - Reading to a List</vt:lpstr>
      <vt:lpstr>Chapter 4 Ex 4 – Letter Count</vt:lpstr>
      <vt:lpstr>Chapter 4 Ex 5 – Password Check</vt:lpstr>
      <vt:lpstr>Chapter 4 Bonus Ex A - Petrol Price</vt:lpstr>
      <vt:lpstr>Chapter 4 Further Ex I - Check Input</vt:lpstr>
      <vt:lpstr>PowerPoint Presentation</vt:lpstr>
      <vt:lpstr>Chapter 5 Ex 1 - Woof Woof</vt:lpstr>
      <vt:lpstr>Chapter 5 Ex 2 - Student Class</vt:lpstr>
      <vt:lpstr>Chapter 5 Ex 3 - Employee Class</vt:lpstr>
      <vt:lpstr>Chapter 5 Ex 3 - Employee Class</vt:lpstr>
      <vt:lpstr>Chapter 5 Ex 4 - Shapes</vt:lpstr>
      <vt:lpstr>Chapter 5 Ex 4 - Shapes</vt:lpstr>
      <vt:lpstr>Chapter 5 Ex 5 - Playing around in class</vt:lpstr>
      <vt:lpstr>Chapter 5 Ex 5 - Playing around in class</vt:lpstr>
      <vt:lpstr>Chapter 5 Ex 6 - Arithmetic Operation</vt:lpstr>
      <vt:lpstr>Chapter 5 Ex 6 - Arithmetic Operation</vt:lpstr>
      <vt:lpstr>Chapter 5 Bonus Ex A - Playing around in class</vt:lpstr>
      <vt:lpstr>Chapter 5 Bonus Ex A - Playing around in class</vt:lpstr>
      <vt:lpstr>Chapter 5 Bonus Ex A - Playing around in class</vt:lpstr>
      <vt:lpstr>PowerPoint Presentation</vt:lpstr>
      <vt:lpstr>Chapter 6 Ex 1 - Basic Math</vt:lpstr>
      <vt:lpstr>Chapter 6 Ex 2 - Numpy Array</vt:lpstr>
      <vt:lpstr>Chapter 6 Ex 3 - Calculator</vt:lpstr>
      <vt:lpstr>Chapter 6 Ex 4 - Line graph</vt:lpstr>
      <vt:lpstr>Chapter 6 Ex 5 - Working with JSON File</vt:lpstr>
      <vt:lpstr>Chapter 6 Bonus Ex A – Bar graph</vt:lpstr>
      <vt:lpstr>Chapter 6 Further Ex I - Stack bar graph</vt:lpstr>
      <vt:lpstr>Chapter 6 Further Ex II - Stack bar graph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Home</dc:creator>
  <cp:lastModifiedBy>pathan .</cp:lastModifiedBy>
  <cp:revision>70</cp:revision>
  <dcterms:created xsi:type="dcterms:W3CDTF">2023-12-11T13:16:21Z</dcterms:created>
  <dcterms:modified xsi:type="dcterms:W3CDTF">2023-12-14T00:40:43Z</dcterms:modified>
</cp:coreProperties>
</file>